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85"/>
  </p:notesMasterIdLst>
  <p:sldIdLst>
    <p:sldId id="258" r:id="rId4"/>
    <p:sldId id="256" r:id="rId5"/>
    <p:sldId id="261" r:id="rId6"/>
    <p:sldId id="338" r:id="rId7"/>
    <p:sldId id="336" r:id="rId8"/>
    <p:sldId id="265" r:id="rId9"/>
    <p:sldId id="269" r:id="rId10"/>
    <p:sldId id="297" r:id="rId11"/>
    <p:sldId id="272" r:id="rId12"/>
    <p:sldId id="274" r:id="rId13"/>
    <p:sldId id="275" r:id="rId14"/>
    <p:sldId id="276" r:id="rId15"/>
    <p:sldId id="376" r:id="rId16"/>
    <p:sldId id="377" r:id="rId17"/>
    <p:sldId id="374" r:id="rId18"/>
    <p:sldId id="375" r:id="rId19"/>
    <p:sldId id="278" r:id="rId20"/>
    <p:sldId id="277" r:id="rId21"/>
    <p:sldId id="279" r:id="rId22"/>
    <p:sldId id="280" r:id="rId23"/>
    <p:sldId id="281" r:id="rId24"/>
    <p:sldId id="282" r:id="rId25"/>
    <p:sldId id="283" r:id="rId26"/>
    <p:sldId id="285" r:id="rId27"/>
    <p:sldId id="344" r:id="rId28"/>
    <p:sldId id="292" r:id="rId29"/>
    <p:sldId id="372" r:id="rId30"/>
    <p:sldId id="287" r:id="rId31"/>
    <p:sldId id="298" r:id="rId32"/>
    <p:sldId id="288" r:id="rId33"/>
    <p:sldId id="299" r:id="rId34"/>
    <p:sldId id="289" r:id="rId35"/>
    <p:sldId id="290" r:id="rId36"/>
    <p:sldId id="335" r:id="rId37"/>
    <p:sldId id="378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99" r:id="rId53"/>
    <p:sldId id="410" r:id="rId54"/>
    <p:sldId id="400" r:id="rId55"/>
    <p:sldId id="401" r:id="rId56"/>
    <p:sldId id="402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45" r:id="rId71"/>
    <p:sldId id="370" r:id="rId72"/>
    <p:sldId id="300" r:id="rId73"/>
    <p:sldId id="301" r:id="rId74"/>
    <p:sldId id="353" r:id="rId75"/>
    <p:sldId id="354" r:id="rId76"/>
    <p:sldId id="373" r:id="rId77"/>
    <p:sldId id="346" r:id="rId78"/>
    <p:sldId id="347" r:id="rId79"/>
    <p:sldId id="348" r:id="rId80"/>
    <p:sldId id="340" r:id="rId81"/>
    <p:sldId id="368" r:id="rId82"/>
    <p:sldId id="355" r:id="rId83"/>
    <p:sldId id="352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EF3"/>
    <a:srgbClr val="BAE0E9"/>
    <a:srgbClr val="E1F4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BEAEA-AC0D-407E-919B-CE3CFCBE8135}" v="6" dt="2022-10-23T12:18:30.913"/>
    <p1510:client id="{38C4ECBB-772E-95E6-3124-90C4D5D8E6D3}" v="14" dt="2022-10-23T11:40:04.780"/>
    <p1510:client id="{5A923362-31EF-6043-9816-75385858E160}" v="12" dt="2022-10-23T11:58:43.124"/>
    <p1510:client id="{5C668A8B-2022-FEF2-BE99-5AA676AA500E}" v="27" dt="2023-06-21T15:08:56.567"/>
    <p1510:client id="{C43A50BE-B56E-0DC3-67FC-F4A863E0C5C1}" v="18" dt="2022-10-23T21:37:36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94663" autoAdjust="0"/>
  </p:normalViewPr>
  <p:slideViewPr>
    <p:cSldViewPr snapToGrid="0">
      <p:cViewPr varScale="1">
        <p:scale>
          <a:sx n="118" d="100"/>
          <a:sy n="118" d="100"/>
        </p:scale>
        <p:origin x="174" y="834"/>
      </p:cViewPr>
      <p:guideLst/>
    </p:cSldViewPr>
  </p:slideViewPr>
  <p:outlineViewPr>
    <p:cViewPr>
      <p:scale>
        <a:sx n="33" d="100"/>
        <a:sy n="33" d="100"/>
      </p:scale>
      <p:origin x="0" y="-136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microsoft.com/office/2016/11/relationships/changesInfo" Target="changesInfos/changesInfo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via Scorza" userId="S::lscorza3@ed.ac.uk::111f9cb8-3b00-47fc-bb12-3e5209207956" providerId="AD" clId="Web-{13ECECA7-8178-8C18-DC0E-0232F125FFC4}"/>
    <pc:docChg chg="addSld sldOrd">
      <pc:chgData name="Livia Scorza" userId="S::lscorza3@ed.ac.uk::111f9cb8-3b00-47fc-bb12-3e5209207956" providerId="AD" clId="Web-{13ECECA7-8178-8C18-DC0E-0232F125FFC4}" dt="2022-10-18T14:18:08.728" v="3"/>
      <pc:docMkLst>
        <pc:docMk/>
      </pc:docMkLst>
      <pc:sldChg chg="ord">
        <pc:chgData name="Livia Scorza" userId="S::lscorza3@ed.ac.uk::111f9cb8-3b00-47fc-bb12-3e5209207956" providerId="AD" clId="Web-{13ECECA7-8178-8C18-DC0E-0232F125FFC4}" dt="2022-10-18T13:07:16.297" v="1"/>
        <pc:sldMkLst>
          <pc:docMk/>
          <pc:sldMk cId="3818666031" sldId="276"/>
        </pc:sldMkLst>
      </pc:sldChg>
      <pc:sldChg chg="ord">
        <pc:chgData name="Livia Scorza" userId="S::lscorza3@ed.ac.uk::111f9cb8-3b00-47fc-bb12-3e5209207956" providerId="AD" clId="Web-{13ECECA7-8178-8C18-DC0E-0232F125FFC4}" dt="2022-10-18T13:07:20.954" v="2"/>
        <pc:sldMkLst>
          <pc:docMk/>
          <pc:sldMk cId="596300512" sldId="278"/>
        </pc:sldMkLst>
      </pc:sldChg>
      <pc:sldChg chg="new">
        <pc:chgData name="Livia Scorza" userId="S::lscorza3@ed.ac.uk::111f9cb8-3b00-47fc-bb12-3e5209207956" providerId="AD" clId="Web-{13ECECA7-8178-8C18-DC0E-0232F125FFC4}" dt="2022-10-18T14:18:08.728" v="3"/>
        <pc:sldMkLst>
          <pc:docMk/>
          <pc:sldMk cId="2337701688" sldId="342"/>
        </pc:sldMkLst>
      </pc:sldChg>
    </pc:docChg>
  </pc:docChgLst>
  <pc:docChgLst>
    <pc:chgData name="Livia Scorza" userId="S::lscorza3@ed.ac.uk::111f9cb8-3b00-47fc-bb12-3e5209207956" providerId="AD" clId="Web-{BE824FD6-49F9-EF6D-72DA-2C0FC172C2DD}"/>
    <pc:docChg chg="delSld modSld">
      <pc:chgData name="Livia Scorza" userId="S::lscorza3@ed.ac.uk::111f9cb8-3b00-47fc-bb12-3e5209207956" providerId="AD" clId="Web-{BE824FD6-49F9-EF6D-72DA-2C0FC172C2DD}" dt="2022-10-18T22:11:27.504" v="2"/>
      <pc:docMkLst>
        <pc:docMk/>
      </pc:docMkLst>
      <pc:sldChg chg="del">
        <pc:chgData name="Livia Scorza" userId="S::lscorza3@ed.ac.uk::111f9cb8-3b00-47fc-bb12-3e5209207956" providerId="AD" clId="Web-{BE824FD6-49F9-EF6D-72DA-2C0FC172C2DD}" dt="2022-10-18T22:03:58.429" v="0"/>
        <pc:sldMkLst>
          <pc:docMk/>
          <pc:sldMk cId="3176075977" sldId="284"/>
        </pc:sldMkLst>
      </pc:sldChg>
      <pc:sldChg chg="delSp">
        <pc:chgData name="Livia Scorza" userId="S::lscorza3@ed.ac.uk::111f9cb8-3b00-47fc-bb12-3e5209207956" providerId="AD" clId="Web-{BE824FD6-49F9-EF6D-72DA-2C0FC172C2DD}" dt="2022-10-18T22:11:27.504" v="2"/>
        <pc:sldMkLst>
          <pc:docMk/>
          <pc:sldMk cId="2337701688" sldId="342"/>
        </pc:sldMkLst>
        <pc:spChg chg="del">
          <ac:chgData name="Livia Scorza" userId="S::lscorza3@ed.ac.uk::111f9cb8-3b00-47fc-bb12-3e5209207956" providerId="AD" clId="Web-{BE824FD6-49F9-EF6D-72DA-2C0FC172C2DD}" dt="2022-10-18T22:11:24.379" v="1"/>
          <ac:spMkLst>
            <pc:docMk/>
            <pc:sldMk cId="2337701688" sldId="342"/>
            <ac:spMk id="2" creationId="{CB546493-0683-8D37-772E-5006F9F8A26C}"/>
          </ac:spMkLst>
        </pc:spChg>
        <pc:spChg chg="del">
          <ac:chgData name="Livia Scorza" userId="S::lscorza3@ed.ac.uk::111f9cb8-3b00-47fc-bb12-3e5209207956" providerId="AD" clId="Web-{BE824FD6-49F9-EF6D-72DA-2C0FC172C2DD}" dt="2022-10-18T22:11:27.504" v="2"/>
          <ac:spMkLst>
            <pc:docMk/>
            <pc:sldMk cId="2337701688" sldId="342"/>
            <ac:spMk id="3" creationId="{249EE967-38DE-05A1-6DBD-CC09662FEE24}"/>
          </ac:spMkLst>
        </pc:spChg>
      </pc:sldChg>
    </pc:docChg>
  </pc:docChgLst>
  <pc:docChgLst>
    <pc:chgData name="Livia Scorza" userId="S::lscorza3@ed.ac.uk::111f9cb8-3b00-47fc-bb12-3e5209207956" providerId="AD" clId="Web-{5C668A8B-2022-FEF2-BE99-5AA676AA500E}"/>
    <pc:docChg chg="modSld">
      <pc:chgData name="Livia Scorza" userId="S::lscorza3@ed.ac.uk::111f9cb8-3b00-47fc-bb12-3e5209207956" providerId="AD" clId="Web-{5C668A8B-2022-FEF2-BE99-5AA676AA500E}" dt="2023-06-21T15:08:56.567" v="17" actId="1076"/>
      <pc:docMkLst>
        <pc:docMk/>
      </pc:docMkLst>
      <pc:sldChg chg="addSp delSp modSp">
        <pc:chgData name="Livia Scorza" userId="S::lscorza3@ed.ac.uk::111f9cb8-3b00-47fc-bb12-3e5209207956" providerId="AD" clId="Web-{5C668A8B-2022-FEF2-BE99-5AA676AA500E}" dt="2023-06-21T15:08:56.567" v="17" actId="1076"/>
        <pc:sldMkLst>
          <pc:docMk/>
          <pc:sldMk cId="2746597009" sldId="287"/>
        </pc:sldMkLst>
        <pc:spChg chg="del">
          <ac:chgData name="Livia Scorza" userId="S::lscorza3@ed.ac.uk::111f9cb8-3b00-47fc-bb12-3e5209207956" providerId="AD" clId="Web-{5C668A8B-2022-FEF2-BE99-5AA676AA500E}" dt="2023-06-21T15:02:09.507" v="3"/>
          <ac:spMkLst>
            <pc:docMk/>
            <pc:sldMk cId="2746597009" sldId="287"/>
            <ac:spMk id="5" creationId="{F99210D3-A364-4E33-BC39-6D89300839B3}"/>
          </ac:spMkLst>
        </pc:spChg>
        <pc:spChg chg="mod">
          <ac:chgData name="Livia Scorza" userId="S::lscorza3@ed.ac.uk::111f9cb8-3b00-47fc-bb12-3e5209207956" providerId="AD" clId="Web-{5C668A8B-2022-FEF2-BE99-5AA676AA500E}" dt="2023-06-21T15:04:09.105" v="13" actId="20577"/>
          <ac:spMkLst>
            <pc:docMk/>
            <pc:sldMk cId="2746597009" sldId="287"/>
            <ac:spMk id="9" creationId="{94F4DBF3-12A9-4254-8716-8B45108A5EB9}"/>
          </ac:spMkLst>
        </pc:spChg>
        <pc:picChg chg="add mod">
          <ac:chgData name="Livia Scorza" userId="S::lscorza3@ed.ac.uk::111f9cb8-3b00-47fc-bb12-3e5209207956" providerId="AD" clId="Web-{5C668A8B-2022-FEF2-BE99-5AA676AA500E}" dt="2023-06-21T15:08:56.567" v="17" actId="1076"/>
          <ac:picMkLst>
            <pc:docMk/>
            <pc:sldMk cId="2746597009" sldId="287"/>
            <ac:picMk id="2" creationId="{C60AEB1E-F487-B653-B9E4-F30BA2939CB4}"/>
          </ac:picMkLst>
        </pc:picChg>
        <pc:picChg chg="add del">
          <ac:chgData name="Livia Scorza" userId="S::lscorza3@ed.ac.uk::111f9cb8-3b00-47fc-bb12-3e5209207956" providerId="AD" clId="Web-{5C668A8B-2022-FEF2-BE99-5AA676AA500E}" dt="2023-06-21T15:02:08.054" v="2"/>
          <ac:picMkLst>
            <pc:docMk/>
            <pc:sldMk cId="2746597009" sldId="287"/>
            <ac:picMk id="6" creationId="{8ED6DAAC-8381-458C-8D0F-7DEC661F4BB9}"/>
          </ac:picMkLst>
        </pc:picChg>
      </pc:sldChg>
    </pc:docChg>
  </pc:docChgLst>
  <pc:docChgLst>
    <pc:chgData name="Livia Scorza" userId="S::lscorza3@ed.ac.uk::111f9cb8-3b00-47fc-bb12-3e5209207956" providerId="AD" clId="Web-{BDC4635A-83D1-26DB-D8A8-04CBBC07B08F}"/>
    <pc:docChg chg="modSld">
      <pc:chgData name="Livia Scorza" userId="S::lscorza3@ed.ac.uk::111f9cb8-3b00-47fc-bb12-3e5209207956" providerId="AD" clId="Web-{BDC4635A-83D1-26DB-D8A8-04CBBC07B08F}" dt="2022-10-19T11:41:21.872" v="22" actId="1076"/>
      <pc:docMkLst>
        <pc:docMk/>
      </pc:docMkLst>
      <pc:sldChg chg="modSp">
        <pc:chgData name="Livia Scorza" userId="S::lscorza3@ed.ac.uk::111f9cb8-3b00-47fc-bb12-3e5209207956" providerId="AD" clId="Web-{BDC4635A-83D1-26DB-D8A8-04CBBC07B08F}" dt="2022-10-19T11:41:21.872" v="22" actId="1076"/>
        <pc:sldMkLst>
          <pc:docMk/>
          <pc:sldMk cId="2627892616" sldId="341"/>
        </pc:sldMkLst>
        <pc:spChg chg="mod">
          <ac:chgData name="Livia Scorza" userId="S::lscorza3@ed.ac.uk::111f9cb8-3b00-47fc-bb12-3e5209207956" providerId="AD" clId="Web-{BDC4635A-83D1-26DB-D8A8-04CBBC07B08F}" dt="2022-10-19T11:41:15.091" v="20" actId="20577"/>
          <ac:spMkLst>
            <pc:docMk/>
            <pc:sldMk cId="2627892616" sldId="341"/>
            <ac:spMk id="11" creationId="{B8A16712-6F2F-14FC-48BF-DB06AA5C5C83}"/>
          </ac:spMkLst>
        </pc:spChg>
        <pc:spChg chg="mod">
          <ac:chgData name="Livia Scorza" userId="S::lscorza3@ed.ac.uk::111f9cb8-3b00-47fc-bb12-3e5209207956" providerId="AD" clId="Web-{BDC4635A-83D1-26DB-D8A8-04CBBC07B08F}" dt="2022-10-19T11:41:21.857" v="21" actId="1076"/>
          <ac:spMkLst>
            <pc:docMk/>
            <pc:sldMk cId="2627892616" sldId="341"/>
            <ac:spMk id="12" creationId="{1E34B89D-9017-26F4-5403-B29BA4BD90F0}"/>
          </ac:spMkLst>
        </pc:spChg>
        <pc:spChg chg="mod">
          <ac:chgData name="Livia Scorza" userId="S::lscorza3@ed.ac.uk::111f9cb8-3b00-47fc-bb12-3e5209207956" providerId="AD" clId="Web-{BDC4635A-83D1-26DB-D8A8-04CBBC07B08F}" dt="2022-10-19T11:41:21.872" v="22" actId="1076"/>
          <ac:spMkLst>
            <pc:docMk/>
            <pc:sldMk cId="2627892616" sldId="341"/>
            <ac:spMk id="18" creationId="{49436809-1DB7-8E2E-1084-DAA107C76D1C}"/>
          </ac:spMkLst>
        </pc:spChg>
      </pc:sldChg>
    </pc:docChg>
  </pc:docChgLst>
  <pc:docChgLst>
    <pc:chgData name="Livia Scorza" userId="S::lscorza3@ed.ac.uk::111f9cb8-3b00-47fc-bb12-3e5209207956" providerId="AD" clId="Web-{7A218ACB-9417-9D35-A338-B6B0F869E365}"/>
    <pc:docChg chg="addSld modSld">
      <pc:chgData name="Livia Scorza" userId="S::lscorza3@ed.ac.uk::111f9cb8-3b00-47fc-bb12-3e5209207956" providerId="AD" clId="Web-{7A218ACB-9417-9D35-A338-B6B0F869E365}" dt="2022-10-18T11:47:46.658" v="154" actId="14100"/>
      <pc:docMkLst>
        <pc:docMk/>
      </pc:docMkLst>
      <pc:sldChg chg="modSp">
        <pc:chgData name="Livia Scorza" userId="S::lscorza3@ed.ac.uk::111f9cb8-3b00-47fc-bb12-3e5209207956" providerId="AD" clId="Web-{7A218ACB-9417-9D35-A338-B6B0F869E365}" dt="2022-10-18T11:47:46.658" v="154" actId="14100"/>
        <pc:sldMkLst>
          <pc:docMk/>
          <pc:sldMk cId="596300512" sldId="278"/>
        </pc:sldMkLst>
        <pc:spChg chg="mod">
          <ac:chgData name="Livia Scorza" userId="S::lscorza3@ed.ac.uk::111f9cb8-3b00-47fc-bb12-3e5209207956" providerId="AD" clId="Web-{7A218ACB-9417-9D35-A338-B6B0F869E365}" dt="2022-10-18T11:47:46.658" v="154" actId="14100"/>
          <ac:spMkLst>
            <pc:docMk/>
            <pc:sldMk cId="596300512" sldId="278"/>
            <ac:spMk id="3" creationId="{A33D701F-93E2-48AA-83A7-DB6D27798AB0}"/>
          </ac:spMkLst>
        </pc:spChg>
      </pc:sldChg>
      <pc:sldChg chg="modSp">
        <pc:chgData name="Livia Scorza" userId="S::lscorza3@ed.ac.uk::111f9cb8-3b00-47fc-bb12-3e5209207956" providerId="AD" clId="Web-{7A218ACB-9417-9D35-A338-B6B0F869E365}" dt="2022-10-18T11:12:21.914" v="0" actId="14100"/>
        <pc:sldMkLst>
          <pc:docMk/>
          <pc:sldMk cId="2866073646" sldId="289"/>
        </pc:sldMkLst>
        <pc:spChg chg="mod">
          <ac:chgData name="Livia Scorza" userId="S::lscorza3@ed.ac.uk::111f9cb8-3b00-47fc-bb12-3e5209207956" providerId="AD" clId="Web-{7A218ACB-9417-9D35-A338-B6B0F869E365}" dt="2022-10-18T11:12:21.914" v="0" actId="14100"/>
          <ac:spMkLst>
            <pc:docMk/>
            <pc:sldMk cId="2866073646" sldId="289"/>
            <ac:spMk id="7" creationId="{C1AD8A02-8812-4D52-9173-BB1C360AA460}"/>
          </ac:spMkLst>
        </pc:spChg>
      </pc:sldChg>
      <pc:sldChg chg="modSp">
        <pc:chgData name="Livia Scorza" userId="S::lscorza3@ed.ac.uk::111f9cb8-3b00-47fc-bb12-3e5209207956" providerId="AD" clId="Web-{7A218ACB-9417-9D35-A338-B6B0F869E365}" dt="2022-10-18T11:12:38.837" v="5" actId="14100"/>
        <pc:sldMkLst>
          <pc:docMk/>
          <pc:sldMk cId="1294828040" sldId="302"/>
        </pc:sldMkLst>
        <pc:spChg chg="mod">
          <ac:chgData name="Livia Scorza" userId="S::lscorza3@ed.ac.uk::111f9cb8-3b00-47fc-bb12-3e5209207956" providerId="AD" clId="Web-{7A218ACB-9417-9D35-A338-B6B0F869E365}" dt="2022-10-18T11:12:38.837" v="5" actId="14100"/>
          <ac:spMkLst>
            <pc:docMk/>
            <pc:sldMk cId="1294828040" sldId="302"/>
            <ac:spMk id="8" creationId="{0B6B44D4-80E0-49F0-8DC4-0E1512180A5C}"/>
          </ac:spMkLst>
        </pc:spChg>
      </pc:sldChg>
      <pc:sldChg chg="addSp delSp modSp new">
        <pc:chgData name="Livia Scorza" userId="S::lscorza3@ed.ac.uk::111f9cb8-3b00-47fc-bb12-3e5209207956" providerId="AD" clId="Web-{7A218ACB-9417-9D35-A338-B6B0F869E365}" dt="2022-10-18T11:22:48.990" v="147" actId="1076"/>
        <pc:sldMkLst>
          <pc:docMk/>
          <pc:sldMk cId="2627892616" sldId="341"/>
        </pc:sldMkLst>
        <pc:spChg chg="del">
          <ac:chgData name="Livia Scorza" userId="S::lscorza3@ed.ac.uk::111f9cb8-3b00-47fc-bb12-3e5209207956" providerId="AD" clId="Web-{7A218ACB-9417-9D35-A338-B6B0F869E365}" dt="2022-10-18T11:13:08.402" v="8"/>
          <ac:spMkLst>
            <pc:docMk/>
            <pc:sldMk cId="2627892616" sldId="341"/>
            <ac:spMk id="2" creationId="{8595D20A-0EDC-F791-CCB4-A77507AD5737}"/>
          </ac:spMkLst>
        </pc:spChg>
        <pc:spChg chg="del">
          <ac:chgData name="Livia Scorza" userId="S::lscorza3@ed.ac.uk::111f9cb8-3b00-47fc-bb12-3e5209207956" providerId="AD" clId="Web-{7A218ACB-9417-9D35-A338-B6B0F869E365}" dt="2022-10-18T11:13:08.402" v="7"/>
          <ac:spMkLst>
            <pc:docMk/>
            <pc:sldMk cId="2627892616" sldId="341"/>
            <ac:spMk id="3" creationId="{8F09E158-39B1-CBBD-8137-76E7CA35534F}"/>
          </ac:spMkLst>
        </pc:spChg>
        <pc:spChg chg="add mod">
          <ac:chgData name="Livia Scorza" userId="S::lscorza3@ed.ac.uk::111f9cb8-3b00-47fc-bb12-3e5209207956" providerId="AD" clId="Web-{7A218ACB-9417-9D35-A338-B6B0F869E365}" dt="2022-10-18T11:19:27.303" v="105"/>
          <ac:spMkLst>
            <pc:docMk/>
            <pc:sldMk cId="2627892616" sldId="341"/>
            <ac:spMk id="8" creationId="{F828D9C8-08B6-D08F-8852-E5FA029C0B60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1.052" v="145" actId="14100"/>
          <ac:spMkLst>
            <pc:docMk/>
            <pc:sldMk cId="2627892616" sldId="341"/>
            <ac:spMk id="11" creationId="{B8A16712-6F2F-14FC-48BF-DB06AA5C5C83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3.036" v="146" actId="14100"/>
          <ac:spMkLst>
            <pc:docMk/>
            <pc:sldMk cId="2627892616" sldId="341"/>
            <ac:spMk id="12" creationId="{1E34B89D-9017-26F4-5403-B29BA4BD90F0}"/>
          </ac:spMkLst>
        </pc:spChg>
        <pc:spChg chg="add">
          <ac:chgData name="Livia Scorza" userId="S::lscorza3@ed.ac.uk::111f9cb8-3b00-47fc-bb12-3e5209207956" providerId="AD" clId="Web-{7A218ACB-9417-9D35-A338-B6B0F869E365}" dt="2022-10-18T11:16:23.431" v="53"/>
          <ac:spMkLst>
            <pc:docMk/>
            <pc:sldMk cId="2627892616" sldId="341"/>
            <ac:spMk id="13" creationId="{C40E7AE8-320D-50DB-D06B-157C4F5DC332}"/>
          </ac:spMkLst>
        </pc:spChg>
        <pc:spChg chg="add mod">
          <ac:chgData name="Livia Scorza" userId="S::lscorza3@ed.ac.uk::111f9cb8-3b00-47fc-bb12-3e5209207956" providerId="AD" clId="Web-{7A218ACB-9417-9D35-A338-B6B0F869E365}" dt="2022-10-18T11:21:46.720" v="142" actId="20577"/>
          <ac:spMkLst>
            <pc:docMk/>
            <pc:sldMk cId="2627892616" sldId="341"/>
            <ac:spMk id="14" creationId="{9574B3C5-5FA6-C276-9E05-D0B2CAC542A9}"/>
          </ac:spMkLst>
        </pc:spChg>
        <pc:spChg chg="add mod">
          <ac:chgData name="Livia Scorza" userId="S::lscorza3@ed.ac.uk::111f9cb8-3b00-47fc-bb12-3e5209207956" providerId="AD" clId="Web-{7A218ACB-9417-9D35-A338-B6B0F869E365}" dt="2022-10-18T11:19:37.523" v="108"/>
          <ac:spMkLst>
            <pc:docMk/>
            <pc:sldMk cId="2627892616" sldId="341"/>
            <ac:spMk id="15" creationId="{E51A27F6-E4A4-391F-0F43-D7C942678BAE}"/>
          </ac:spMkLst>
        </pc:spChg>
        <pc:spChg chg="add mod">
          <ac:chgData name="Livia Scorza" userId="S::lscorza3@ed.ac.uk::111f9cb8-3b00-47fc-bb12-3e5209207956" providerId="AD" clId="Web-{7A218ACB-9417-9D35-A338-B6B0F869E365}" dt="2022-10-18T11:18:48.098" v="99" actId="20577"/>
          <ac:spMkLst>
            <pc:docMk/>
            <pc:sldMk cId="2627892616" sldId="341"/>
            <ac:spMk id="16" creationId="{1EFAEE50-50CB-7D91-B386-982EDFC5F638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8.990" v="147" actId="1076"/>
          <ac:spMkLst>
            <pc:docMk/>
            <pc:sldMk cId="2627892616" sldId="341"/>
            <ac:spMk id="17" creationId="{1BDE208C-5B8F-74B1-6A16-83D1B062242F}"/>
          </ac:spMkLst>
        </pc:spChg>
        <pc:spChg chg="add mod">
          <ac:chgData name="Livia Scorza" userId="S::lscorza3@ed.ac.uk::111f9cb8-3b00-47fc-bb12-3e5209207956" providerId="AD" clId="Web-{7A218ACB-9417-9D35-A338-B6B0F869E365}" dt="2022-10-18T11:21:16.342" v="138" actId="1076"/>
          <ac:spMkLst>
            <pc:docMk/>
            <pc:sldMk cId="2627892616" sldId="341"/>
            <ac:spMk id="18" creationId="{49436809-1DB7-8E2E-1084-DAA107C76D1C}"/>
          </ac:spMkLst>
        </pc:spChg>
        <pc:spChg chg="add mod">
          <ac:chgData name="Livia Scorza" userId="S::lscorza3@ed.ac.uk::111f9cb8-3b00-47fc-bb12-3e5209207956" providerId="AD" clId="Web-{7A218ACB-9417-9D35-A338-B6B0F869E365}" dt="2022-10-18T11:20:50.778" v="130" actId="14100"/>
          <ac:spMkLst>
            <pc:docMk/>
            <pc:sldMk cId="2627892616" sldId="341"/>
            <ac:spMk id="20" creationId="{1A8BCDD7-E883-D79C-BD1A-6399EB888C34}"/>
          </ac:spMkLst>
        </pc:spChg>
        <pc:spChg chg="add mod">
          <ac:chgData name="Livia Scorza" userId="S::lscorza3@ed.ac.uk::111f9cb8-3b00-47fc-bb12-3e5209207956" providerId="AD" clId="Web-{7A218ACB-9417-9D35-A338-B6B0F869E365}" dt="2022-10-18T11:21:00.169" v="132" actId="1076"/>
          <ac:spMkLst>
            <pc:docMk/>
            <pc:sldMk cId="2627892616" sldId="341"/>
            <ac:spMk id="21" creationId="{F0A8704E-309D-3A8D-81F5-C057D3A66D4F}"/>
          </ac:spMkLst>
        </pc:spChg>
        <pc:picChg chg="add mod">
          <ac:chgData name="Livia Scorza" userId="S::lscorza3@ed.ac.uk::111f9cb8-3b00-47fc-bb12-3e5209207956" providerId="AD" clId="Web-{7A218ACB-9417-9D35-A338-B6B0F869E365}" dt="2022-10-18T11:21:25.781" v="139" actId="1076"/>
          <ac:picMkLst>
            <pc:docMk/>
            <pc:sldMk cId="2627892616" sldId="341"/>
            <ac:picMk id="5" creationId="{524F2D3F-FA76-B967-3ADA-C5A8FFBCFBE6}"/>
          </ac:picMkLst>
        </pc:picChg>
        <pc:picChg chg="add del">
          <ac:chgData name="Livia Scorza" userId="S::lscorza3@ed.ac.uk::111f9cb8-3b00-47fc-bb12-3e5209207956" providerId="AD" clId="Web-{7A218ACB-9417-9D35-A338-B6B0F869E365}" dt="2022-10-18T11:14:00.952" v="13"/>
          <ac:picMkLst>
            <pc:docMk/>
            <pc:sldMk cId="2627892616" sldId="341"/>
            <ac:picMk id="7" creationId="{C676024A-6991-C9D3-6A7E-85E249C2E34B}"/>
          </ac:picMkLst>
        </pc:picChg>
        <pc:picChg chg="add mod">
          <ac:chgData name="Livia Scorza" userId="S::lscorza3@ed.ac.uk::111f9cb8-3b00-47fc-bb12-3e5209207956" providerId="AD" clId="Web-{7A218ACB-9417-9D35-A338-B6B0F869E365}" dt="2022-10-18T11:21:02.670" v="134" actId="1076"/>
          <ac:picMkLst>
            <pc:docMk/>
            <pc:sldMk cId="2627892616" sldId="341"/>
            <ac:picMk id="10" creationId="{1BC3A19D-8280-60C1-FF61-7F19C092FE50}"/>
          </ac:picMkLst>
        </pc:picChg>
      </pc:sldChg>
    </pc:docChg>
  </pc:docChgLst>
  <pc:docChgLst>
    <pc:chgData name="Livia Scorza" userId="S::lscorza3@ed.ac.uk::111f9cb8-3b00-47fc-bb12-3e5209207956" providerId="AD" clId="Web-{C43A50BE-B56E-0DC3-67FC-F4A863E0C5C1}"/>
    <pc:docChg chg="addSld modSld">
      <pc:chgData name="Livia Scorza" userId="S::lscorza3@ed.ac.uk::111f9cb8-3b00-47fc-bb12-3e5209207956" providerId="AD" clId="Web-{C43A50BE-B56E-0DC3-67FC-F4A863E0C5C1}" dt="2022-10-23T21:37:36.357" v="9" actId="20577"/>
      <pc:docMkLst>
        <pc:docMk/>
      </pc:docMkLst>
      <pc:sldChg chg="modSp">
        <pc:chgData name="Livia Scorza" userId="S::lscorza3@ed.ac.uk::111f9cb8-3b00-47fc-bb12-3e5209207956" providerId="AD" clId="Web-{C43A50BE-B56E-0DC3-67FC-F4A863E0C5C1}" dt="2022-10-23T20:48:02.083" v="3" actId="20577"/>
        <pc:sldMkLst>
          <pc:docMk/>
          <pc:sldMk cId="36866050" sldId="280"/>
        </pc:sldMkLst>
        <pc:spChg chg="mod">
          <ac:chgData name="Livia Scorza" userId="S::lscorza3@ed.ac.uk::111f9cb8-3b00-47fc-bb12-3e5209207956" providerId="AD" clId="Web-{C43A50BE-B56E-0DC3-67FC-F4A863E0C5C1}" dt="2022-10-23T20:48:02.083" v="3" actId="20577"/>
          <ac:spMkLst>
            <pc:docMk/>
            <pc:sldMk cId="36866050" sldId="280"/>
            <ac:spMk id="9" creationId="{04AEE4B5-946D-4302-AC98-9937AF758DFD}"/>
          </ac:spMkLst>
        </pc:spChg>
      </pc:sldChg>
      <pc:sldChg chg="modSp">
        <pc:chgData name="Livia Scorza" userId="S::lscorza3@ed.ac.uk::111f9cb8-3b00-47fc-bb12-3e5209207956" providerId="AD" clId="Web-{C43A50BE-B56E-0DC3-67FC-F4A863E0C5C1}" dt="2022-10-23T21:24:12.402" v="6" actId="20577"/>
        <pc:sldMkLst>
          <pc:docMk/>
          <pc:sldMk cId="1559000273" sldId="319"/>
        </pc:sldMkLst>
        <pc:spChg chg="mod">
          <ac:chgData name="Livia Scorza" userId="S::lscorza3@ed.ac.uk::111f9cb8-3b00-47fc-bb12-3e5209207956" providerId="AD" clId="Web-{C43A50BE-B56E-0DC3-67FC-F4A863E0C5C1}" dt="2022-10-23T21:24:12.402" v="6" actId="20577"/>
          <ac:spMkLst>
            <pc:docMk/>
            <pc:sldMk cId="1559000273" sldId="319"/>
            <ac:spMk id="5" creationId="{3A7A1F5C-9C70-4DE3-BA39-7835B2935EB3}"/>
          </ac:spMkLst>
        </pc:spChg>
      </pc:sldChg>
      <pc:sldChg chg="modSp">
        <pc:chgData name="Livia Scorza" userId="S::lscorza3@ed.ac.uk::111f9cb8-3b00-47fc-bb12-3e5209207956" providerId="AD" clId="Web-{C43A50BE-B56E-0DC3-67FC-F4A863E0C5C1}" dt="2022-10-23T21:37:36.357" v="9" actId="20577"/>
        <pc:sldMkLst>
          <pc:docMk/>
          <pc:sldMk cId="1651484120" sldId="340"/>
        </pc:sldMkLst>
        <pc:spChg chg="mod">
          <ac:chgData name="Livia Scorza" userId="S::lscorza3@ed.ac.uk::111f9cb8-3b00-47fc-bb12-3e5209207956" providerId="AD" clId="Web-{C43A50BE-B56E-0DC3-67FC-F4A863E0C5C1}" dt="2022-10-23T21:37:36.357" v="9" actId="20577"/>
          <ac:spMkLst>
            <pc:docMk/>
            <pc:sldMk cId="1651484120" sldId="340"/>
            <ac:spMk id="3" creationId="{B067C6F7-AA50-4FE9-84EA-78EEE6F521F9}"/>
          </ac:spMkLst>
        </pc:spChg>
      </pc:sldChg>
      <pc:sldChg chg="add replId">
        <pc:chgData name="Livia Scorza" userId="S::lscorza3@ed.ac.uk::111f9cb8-3b00-47fc-bb12-3e5209207956" providerId="AD" clId="Web-{C43A50BE-B56E-0DC3-67FC-F4A863E0C5C1}" dt="2022-10-23T21:27:37.984" v="7"/>
        <pc:sldMkLst>
          <pc:docMk/>
          <pc:sldMk cId="1029687286" sldId="370"/>
        </pc:sldMkLst>
      </pc:sldChg>
    </pc:docChg>
  </pc:docChgLst>
  <pc:docChgLst>
    <pc:chgData name="Pauline Ward" userId="S::pward2@ed.ac.uk::6a42e7c2-282a-47e3-bb7b-9badb33ef4ee" providerId="AD" clId="Web-{3A4C240A-A5E5-9033-4DFA-A517E8B05E33}"/>
    <pc:docChg chg="modSld">
      <pc:chgData name="Pauline Ward" userId="S::pward2@ed.ac.uk::6a42e7c2-282a-47e3-bb7b-9badb33ef4ee" providerId="AD" clId="Web-{3A4C240A-A5E5-9033-4DFA-A517E8B05E33}" dt="2022-10-18T15:34:30.813" v="2" actId="20577"/>
      <pc:docMkLst>
        <pc:docMk/>
      </pc:docMkLst>
      <pc:sldChg chg="modSp">
        <pc:chgData name="Pauline Ward" userId="S::pward2@ed.ac.uk::6a42e7c2-282a-47e3-bb7b-9badb33ef4ee" providerId="AD" clId="Web-{3A4C240A-A5E5-9033-4DFA-A517E8B05E33}" dt="2022-10-18T15:34:30.813" v="2" actId="20577"/>
        <pc:sldMkLst>
          <pc:docMk/>
          <pc:sldMk cId="479440788" sldId="324"/>
        </pc:sldMkLst>
        <pc:spChg chg="mod">
          <ac:chgData name="Pauline Ward" userId="S::pward2@ed.ac.uk::6a42e7c2-282a-47e3-bb7b-9badb33ef4ee" providerId="AD" clId="Web-{3A4C240A-A5E5-9033-4DFA-A517E8B05E33}" dt="2022-10-18T15:34:30.813" v="2" actId="20577"/>
          <ac:spMkLst>
            <pc:docMk/>
            <pc:sldMk cId="479440788" sldId="324"/>
            <ac:spMk id="3" creationId="{B067C6F7-AA50-4FE9-84EA-78EEE6F521F9}"/>
          </ac:spMkLst>
        </pc:spChg>
      </pc:sldChg>
      <pc:sldChg chg="modSp">
        <pc:chgData name="Pauline Ward" userId="S::pward2@ed.ac.uk::6a42e7c2-282a-47e3-bb7b-9badb33ef4ee" providerId="AD" clId="Web-{3A4C240A-A5E5-9033-4DFA-A517E8B05E33}" dt="2022-10-18T15:33:30.952" v="1" actId="20577"/>
        <pc:sldMkLst>
          <pc:docMk/>
          <pc:sldMk cId="80480096" sldId="329"/>
        </pc:sldMkLst>
        <pc:spChg chg="mod">
          <ac:chgData name="Pauline Ward" userId="S::pward2@ed.ac.uk::6a42e7c2-282a-47e3-bb7b-9badb33ef4ee" providerId="AD" clId="Web-{3A4C240A-A5E5-9033-4DFA-A517E8B05E33}" dt="2022-10-18T15:33:30.952" v="1" actId="20577"/>
          <ac:spMkLst>
            <pc:docMk/>
            <pc:sldMk cId="80480096" sldId="329"/>
            <ac:spMk id="3" creationId="{B067C6F7-AA50-4FE9-84EA-78EEE6F521F9}"/>
          </ac:spMkLst>
        </pc:spChg>
      </pc:sldChg>
    </pc:docChg>
  </pc:docChgLst>
  <pc:docChgLst>
    <pc:chgData name="Livia Scorza" userId="S::lscorza3@ed.ac.uk::111f9cb8-3b00-47fc-bb12-3e5209207956" providerId="AD" clId="Web-{DD8BF5C3-3FD9-C298-337A-193C16EBF311}"/>
    <pc:docChg chg="addSld modSld">
      <pc:chgData name="Livia Scorza" userId="S::lscorza3@ed.ac.uk::111f9cb8-3b00-47fc-bb12-3e5209207956" providerId="AD" clId="Web-{DD8BF5C3-3FD9-C298-337A-193C16EBF311}" dt="2022-10-18T15:38:49.118" v="41"/>
      <pc:docMkLst>
        <pc:docMk/>
      </pc:docMkLst>
      <pc:sldChg chg="modSp">
        <pc:chgData name="Livia Scorza" userId="S::lscorza3@ed.ac.uk::111f9cb8-3b00-47fc-bb12-3e5209207956" providerId="AD" clId="Web-{DD8BF5C3-3FD9-C298-337A-193C16EBF311}" dt="2022-10-18T15:23:29.423" v="18" actId="20577"/>
        <pc:sldMkLst>
          <pc:docMk/>
          <pc:sldMk cId="2158454517" sldId="296"/>
        </pc:sldMkLst>
        <pc:spChg chg="mod">
          <ac:chgData name="Livia Scorza" userId="S::lscorza3@ed.ac.uk::111f9cb8-3b00-47fc-bb12-3e5209207956" providerId="AD" clId="Web-{DD8BF5C3-3FD9-C298-337A-193C16EBF311}" dt="2022-10-18T15:23:29.423" v="18" actId="20577"/>
          <ac:spMkLst>
            <pc:docMk/>
            <pc:sldMk cId="2158454517" sldId="296"/>
            <ac:spMk id="5" creationId="{3A1CABE2-8F07-4DC3-93C1-F22156911D3E}"/>
          </ac:spMkLst>
        </pc:spChg>
      </pc:sldChg>
      <pc:sldChg chg="modSp">
        <pc:chgData name="Livia Scorza" userId="S::lscorza3@ed.ac.uk::111f9cb8-3b00-47fc-bb12-3e5209207956" providerId="AD" clId="Web-{DD8BF5C3-3FD9-C298-337A-193C16EBF311}" dt="2022-10-18T15:33:08.500" v="32" actId="20577"/>
        <pc:sldMkLst>
          <pc:docMk/>
          <pc:sldMk cId="3028592230" sldId="328"/>
        </pc:sldMkLst>
        <pc:spChg chg="mod">
          <ac:chgData name="Livia Scorza" userId="S::lscorza3@ed.ac.uk::111f9cb8-3b00-47fc-bb12-3e5209207956" providerId="AD" clId="Web-{DD8BF5C3-3FD9-C298-337A-193C16EBF311}" dt="2022-10-18T15:33:08.500" v="32" actId="20577"/>
          <ac:spMkLst>
            <pc:docMk/>
            <pc:sldMk cId="3028592230" sldId="328"/>
            <ac:spMk id="3" creationId="{B067C6F7-AA50-4FE9-84EA-78EEE6F521F9}"/>
          </ac:spMkLst>
        </pc:spChg>
      </pc:sldChg>
      <pc:sldChg chg="modSp">
        <pc:chgData name="Livia Scorza" userId="S::lscorza3@ed.ac.uk::111f9cb8-3b00-47fc-bb12-3e5209207956" providerId="AD" clId="Web-{DD8BF5C3-3FD9-C298-337A-193C16EBF311}" dt="2022-10-18T15:25:22.723" v="29" actId="20577"/>
        <pc:sldMkLst>
          <pc:docMk/>
          <pc:sldMk cId="1651484120" sldId="340"/>
        </pc:sldMkLst>
        <pc:spChg chg="mod">
          <ac:chgData name="Livia Scorza" userId="S::lscorza3@ed.ac.uk::111f9cb8-3b00-47fc-bb12-3e5209207956" providerId="AD" clId="Web-{DD8BF5C3-3FD9-C298-337A-193C16EBF311}" dt="2022-10-18T15:25:22.723" v="29" actId="20577"/>
          <ac:spMkLst>
            <pc:docMk/>
            <pc:sldMk cId="1651484120" sldId="340"/>
            <ac:spMk id="3" creationId="{B067C6F7-AA50-4FE9-84EA-78EEE6F521F9}"/>
          </ac:spMkLst>
        </pc:spChg>
      </pc:sldChg>
      <pc:sldChg chg="addSp delSp modSp new">
        <pc:chgData name="Livia Scorza" userId="S::lscorza3@ed.ac.uk::111f9cb8-3b00-47fc-bb12-3e5209207956" providerId="AD" clId="Web-{DD8BF5C3-3FD9-C298-337A-193C16EBF311}" dt="2022-10-18T15:38:49.118" v="41"/>
        <pc:sldMkLst>
          <pc:docMk/>
          <pc:sldMk cId="2202519683" sldId="343"/>
        </pc:sldMkLst>
        <pc:spChg chg="del">
          <ac:chgData name="Livia Scorza" userId="S::lscorza3@ed.ac.uk::111f9cb8-3b00-47fc-bb12-3e5209207956" providerId="AD" clId="Web-{DD8BF5C3-3FD9-C298-337A-193C16EBF311}" dt="2022-10-18T15:38:24.493" v="35"/>
          <ac:spMkLst>
            <pc:docMk/>
            <pc:sldMk cId="2202519683" sldId="343"/>
            <ac:spMk id="2" creationId="{A2DDFC0B-9775-ED54-4B80-44876A2A84E3}"/>
          </ac:spMkLst>
        </pc:spChg>
        <pc:spChg chg="del">
          <ac:chgData name="Livia Scorza" userId="S::lscorza3@ed.ac.uk::111f9cb8-3b00-47fc-bb12-3e5209207956" providerId="AD" clId="Web-{DD8BF5C3-3FD9-C298-337A-193C16EBF311}" dt="2022-10-18T15:38:24.493" v="34"/>
          <ac:spMkLst>
            <pc:docMk/>
            <pc:sldMk cId="2202519683" sldId="343"/>
            <ac:spMk id="3" creationId="{ED4DA81F-FBD5-274C-6411-15A218ECF55F}"/>
          </ac:spMkLst>
        </pc:spChg>
        <pc:spChg chg="add mod">
          <ac:chgData name="Livia Scorza" userId="S::lscorza3@ed.ac.uk::111f9cb8-3b00-47fc-bb12-3e5209207956" providerId="AD" clId="Web-{DD8BF5C3-3FD9-C298-337A-193C16EBF311}" dt="2022-10-18T15:38:33.305" v="37" actId="14100"/>
          <ac:spMkLst>
            <pc:docMk/>
            <pc:sldMk cId="2202519683" sldId="343"/>
            <ac:spMk id="4" creationId="{B71208D8-84AF-748A-C05C-AF6773446DFE}"/>
          </ac:spMkLst>
        </pc:spChg>
        <pc:spChg chg="add mod">
          <ac:chgData name="Livia Scorza" userId="S::lscorza3@ed.ac.uk::111f9cb8-3b00-47fc-bb12-3e5209207956" providerId="AD" clId="Web-{DD8BF5C3-3FD9-C298-337A-193C16EBF311}" dt="2022-10-18T15:38:49.118" v="41"/>
          <ac:spMkLst>
            <pc:docMk/>
            <pc:sldMk cId="2202519683" sldId="343"/>
            <ac:spMk id="5" creationId="{CB08ACF7-D96D-B261-96DB-7B896BA29F99}"/>
          </ac:spMkLst>
        </pc:spChg>
      </pc:sldChg>
    </pc:docChg>
  </pc:docChgLst>
  <pc:docChgLst>
    <pc:chgData name="Livia Scorza" userId="111f9cb8-3b00-47fc-bb12-3e5209207956" providerId="ADAL" clId="{0AEBEAEA-AC0D-407E-919B-CE3CFCBE8135}"/>
    <pc:docChg chg="modSld">
      <pc:chgData name="Livia Scorza" userId="111f9cb8-3b00-47fc-bb12-3e5209207956" providerId="ADAL" clId="{0AEBEAEA-AC0D-407E-919B-CE3CFCBE8135}" dt="2022-10-23T13:21:51.582" v="7" actId="20577"/>
      <pc:docMkLst>
        <pc:docMk/>
      </pc:docMkLst>
      <pc:sldChg chg="modSp mod">
        <pc:chgData name="Livia Scorza" userId="111f9cb8-3b00-47fc-bb12-3e5209207956" providerId="ADAL" clId="{0AEBEAEA-AC0D-407E-919B-CE3CFCBE8135}" dt="2022-10-23T12:03:12.032" v="0" actId="20577"/>
        <pc:sldMkLst>
          <pc:docMk/>
          <pc:sldMk cId="2702362814" sldId="345"/>
        </pc:sldMkLst>
        <pc:spChg chg="mod">
          <ac:chgData name="Livia Scorza" userId="111f9cb8-3b00-47fc-bb12-3e5209207956" providerId="ADAL" clId="{0AEBEAEA-AC0D-407E-919B-CE3CFCBE8135}" dt="2022-10-23T12:03:12.032" v="0" actId="20577"/>
          <ac:spMkLst>
            <pc:docMk/>
            <pc:sldMk cId="2702362814" sldId="345"/>
            <ac:spMk id="6" creationId="{3A7A1F5C-9C70-4DE3-BA39-7835B2935EB3}"/>
          </ac:spMkLst>
        </pc:spChg>
      </pc:sldChg>
      <pc:sldChg chg="modSp mod">
        <pc:chgData name="Livia Scorza" userId="111f9cb8-3b00-47fc-bb12-3e5209207956" providerId="ADAL" clId="{0AEBEAEA-AC0D-407E-919B-CE3CFCBE8135}" dt="2022-10-23T12:10:54.076" v="1" actId="948"/>
        <pc:sldMkLst>
          <pc:docMk/>
          <pc:sldMk cId="4264958518" sldId="346"/>
        </pc:sldMkLst>
        <pc:spChg chg="mod">
          <ac:chgData name="Livia Scorza" userId="111f9cb8-3b00-47fc-bb12-3e5209207956" providerId="ADAL" clId="{0AEBEAEA-AC0D-407E-919B-CE3CFCBE8135}" dt="2022-10-23T12:10:54.076" v="1" actId="948"/>
          <ac:spMkLst>
            <pc:docMk/>
            <pc:sldMk cId="4264958518" sldId="346"/>
            <ac:spMk id="3" creationId="{00000000-0000-0000-0000-000000000000}"/>
          </ac:spMkLst>
        </pc:spChg>
      </pc:sldChg>
      <pc:sldChg chg="modSp mod">
        <pc:chgData name="Livia Scorza" userId="111f9cb8-3b00-47fc-bb12-3e5209207956" providerId="ADAL" clId="{0AEBEAEA-AC0D-407E-919B-CE3CFCBE8135}" dt="2022-10-23T12:18:03.787" v="2" actId="948"/>
        <pc:sldMkLst>
          <pc:docMk/>
          <pc:sldMk cId="3133056580" sldId="347"/>
        </pc:sldMkLst>
        <pc:spChg chg="mod">
          <ac:chgData name="Livia Scorza" userId="111f9cb8-3b00-47fc-bb12-3e5209207956" providerId="ADAL" clId="{0AEBEAEA-AC0D-407E-919B-CE3CFCBE8135}" dt="2022-10-23T12:18:03.787" v="2" actId="948"/>
          <ac:spMkLst>
            <pc:docMk/>
            <pc:sldMk cId="3133056580" sldId="347"/>
            <ac:spMk id="3" creationId="{00000000-0000-0000-0000-000000000000}"/>
          </ac:spMkLst>
        </pc:spChg>
      </pc:sldChg>
      <pc:sldChg chg="modSp mod">
        <pc:chgData name="Livia Scorza" userId="111f9cb8-3b00-47fc-bb12-3e5209207956" providerId="ADAL" clId="{0AEBEAEA-AC0D-407E-919B-CE3CFCBE8135}" dt="2022-10-23T12:18:30.913" v="5" actId="6549"/>
        <pc:sldMkLst>
          <pc:docMk/>
          <pc:sldMk cId="2912787835" sldId="348"/>
        </pc:sldMkLst>
        <pc:spChg chg="mod">
          <ac:chgData name="Livia Scorza" userId="111f9cb8-3b00-47fc-bb12-3e5209207956" providerId="ADAL" clId="{0AEBEAEA-AC0D-407E-919B-CE3CFCBE8135}" dt="2022-10-23T12:18:30.913" v="5" actId="6549"/>
          <ac:spMkLst>
            <pc:docMk/>
            <pc:sldMk cId="2912787835" sldId="348"/>
            <ac:spMk id="3" creationId="{00000000-0000-0000-0000-000000000000}"/>
          </ac:spMkLst>
        </pc:spChg>
      </pc:sldChg>
      <pc:sldChg chg="modSp mod">
        <pc:chgData name="Livia Scorza" userId="111f9cb8-3b00-47fc-bb12-3e5209207956" providerId="ADAL" clId="{0AEBEAEA-AC0D-407E-919B-CE3CFCBE8135}" dt="2022-10-23T13:21:51.582" v="7" actId="20577"/>
        <pc:sldMkLst>
          <pc:docMk/>
          <pc:sldMk cId="3111870220" sldId="369"/>
        </pc:sldMkLst>
        <pc:spChg chg="mod">
          <ac:chgData name="Livia Scorza" userId="111f9cb8-3b00-47fc-bb12-3e5209207956" providerId="ADAL" clId="{0AEBEAEA-AC0D-407E-919B-CE3CFCBE8135}" dt="2022-10-23T13:21:51.582" v="7" actId="20577"/>
          <ac:spMkLst>
            <pc:docMk/>
            <pc:sldMk cId="3111870220" sldId="369"/>
            <ac:spMk id="3" creationId="{B067C6F7-AA50-4FE9-84EA-78EEE6F521F9}"/>
          </ac:spMkLst>
        </pc:spChg>
      </pc:sldChg>
    </pc:docChg>
  </pc:docChgLst>
  <pc:docChgLst>
    <pc:chgData name="Livia Scorza" userId="S::lscorza3@ed.ac.uk::111f9cb8-3b00-47fc-bb12-3e5209207956" providerId="AD" clId="Web-{DF9AAA06-2A5E-4F1A-C625-5369FD747373}"/>
    <pc:docChg chg="modSld">
      <pc:chgData name="Livia Scorza" userId="S::lscorza3@ed.ac.uk::111f9cb8-3b00-47fc-bb12-3e5209207956" providerId="AD" clId="Web-{DF9AAA06-2A5E-4F1A-C625-5369FD747373}" dt="2022-10-19T12:46:08.276" v="2" actId="20577"/>
      <pc:docMkLst>
        <pc:docMk/>
      </pc:docMkLst>
      <pc:sldChg chg="modSp">
        <pc:chgData name="Livia Scorza" userId="S::lscorza3@ed.ac.uk::111f9cb8-3b00-47fc-bb12-3e5209207956" providerId="AD" clId="Web-{DF9AAA06-2A5E-4F1A-C625-5369FD747373}" dt="2022-10-19T12:46:08.276" v="2" actId="20577"/>
        <pc:sldMkLst>
          <pc:docMk/>
          <pc:sldMk cId="1947400803" sldId="299"/>
        </pc:sldMkLst>
        <pc:spChg chg="mod">
          <ac:chgData name="Livia Scorza" userId="S::lscorza3@ed.ac.uk::111f9cb8-3b00-47fc-bb12-3e5209207956" providerId="AD" clId="Web-{DF9AAA06-2A5E-4F1A-C625-5369FD747373}" dt="2022-10-19T12:46:08.276" v="2" actId="20577"/>
          <ac:spMkLst>
            <pc:docMk/>
            <pc:sldMk cId="1947400803" sldId="299"/>
            <ac:spMk id="2" creationId="{55FAD919-8120-014B-B3D7-458613EBECC4}"/>
          </ac:spMkLst>
        </pc:spChg>
      </pc:sldChg>
    </pc:docChg>
  </pc:docChgLst>
  <pc:docChgLst>
    <pc:chgData name="Livia Scorza" userId="S::lscorza3@ed.ac.uk::111f9cb8-3b00-47fc-bb12-3e5209207956" providerId="AD" clId="Web-{5A923362-31EF-6043-9816-75385858E160}"/>
    <pc:docChg chg="modSld">
      <pc:chgData name="Livia Scorza" userId="S::lscorza3@ed.ac.uk::111f9cb8-3b00-47fc-bb12-3e5209207956" providerId="AD" clId="Web-{5A923362-31EF-6043-9816-75385858E160}" dt="2022-10-23T11:58:43.124" v="10" actId="20577"/>
      <pc:docMkLst>
        <pc:docMk/>
      </pc:docMkLst>
      <pc:sldChg chg="modSp">
        <pc:chgData name="Livia Scorza" userId="S::lscorza3@ed.ac.uk::111f9cb8-3b00-47fc-bb12-3e5209207956" providerId="AD" clId="Web-{5A923362-31EF-6043-9816-75385858E160}" dt="2022-10-23T11:58:43.124" v="10" actId="20577"/>
        <pc:sldMkLst>
          <pc:docMk/>
          <pc:sldMk cId="3481721829" sldId="303"/>
        </pc:sldMkLst>
        <pc:spChg chg="mod">
          <ac:chgData name="Livia Scorza" userId="S::lscorza3@ed.ac.uk::111f9cb8-3b00-47fc-bb12-3e5209207956" providerId="AD" clId="Web-{5A923362-31EF-6043-9816-75385858E160}" dt="2022-10-23T11:58:43.124" v="10" actId="20577"/>
          <ac:spMkLst>
            <pc:docMk/>
            <pc:sldMk cId="3481721829" sldId="303"/>
            <ac:spMk id="2" creationId="{00000000-0000-0000-0000-000000000000}"/>
          </ac:spMkLst>
        </pc:spChg>
      </pc:sldChg>
    </pc:docChg>
  </pc:docChgLst>
  <pc:docChgLst>
    <pc:chgData name="Livia Scorza" userId="S::lscorza3@ed.ac.uk::111f9cb8-3b00-47fc-bb12-3e5209207956" providerId="AD" clId="Web-{1AFB2E5A-9079-876F-17A5-75841BE3387A}"/>
    <pc:docChg chg="modSld">
      <pc:chgData name="Livia Scorza" userId="S::lscorza3@ed.ac.uk::111f9cb8-3b00-47fc-bb12-3e5209207956" providerId="AD" clId="Web-{1AFB2E5A-9079-876F-17A5-75841BE3387A}" dt="2022-10-17T22:35:28.167" v="8"/>
      <pc:docMkLst>
        <pc:docMk/>
      </pc:docMkLst>
      <pc:sldChg chg="addSp delSp modSp">
        <pc:chgData name="Livia Scorza" userId="S::lscorza3@ed.ac.uk::111f9cb8-3b00-47fc-bb12-3e5209207956" providerId="AD" clId="Web-{1AFB2E5A-9079-876F-17A5-75841BE3387A}" dt="2022-10-17T22:35:28.167" v="8"/>
        <pc:sldMkLst>
          <pc:docMk/>
          <pc:sldMk cId="3481721829" sldId="303"/>
        </pc:sldMkLst>
        <pc:spChg chg="del">
          <ac:chgData name="Livia Scorza" userId="S::lscorza3@ed.ac.uk::111f9cb8-3b00-47fc-bb12-3e5209207956" providerId="AD" clId="Web-{1AFB2E5A-9079-876F-17A5-75841BE3387A}" dt="2022-10-17T22:35:13.011" v="2"/>
          <ac:spMkLst>
            <pc:docMk/>
            <pc:sldMk cId="3481721829" sldId="303"/>
            <ac:spMk id="3" creationId="{00000000-0000-0000-0000-000000000000}"/>
          </ac:spMkLst>
        </pc:spChg>
        <pc:spChg chg="add del">
          <ac:chgData name="Livia Scorza" userId="S::lscorza3@ed.ac.uk::111f9cb8-3b00-47fc-bb12-3e5209207956" providerId="AD" clId="Web-{1AFB2E5A-9079-876F-17A5-75841BE3387A}" dt="2022-10-17T22:35:07.745" v="1"/>
          <ac:spMkLst>
            <pc:docMk/>
            <pc:sldMk cId="3481721829" sldId="303"/>
            <ac:spMk id="7" creationId="{FD190571-440F-AED7-B9C7-91E8CD5AF688}"/>
          </ac:spMkLst>
        </pc:spChg>
        <pc:spChg chg="add del mod">
          <ac:chgData name="Livia Scorza" userId="S::lscorza3@ed.ac.uk::111f9cb8-3b00-47fc-bb12-3e5209207956" providerId="AD" clId="Web-{1AFB2E5A-9079-876F-17A5-75841BE3387A}" dt="2022-10-17T22:35:28.167" v="8"/>
          <ac:spMkLst>
            <pc:docMk/>
            <pc:sldMk cId="3481721829" sldId="303"/>
            <ac:spMk id="8" creationId="{DC20A443-FA69-D20C-C034-5D3E4A6A1B72}"/>
          </ac:spMkLst>
        </pc:spChg>
        <pc:picChg chg="add">
          <ac:chgData name="Livia Scorza" userId="S::lscorza3@ed.ac.uk::111f9cb8-3b00-47fc-bb12-3e5209207956" providerId="AD" clId="Web-{1AFB2E5A-9079-876F-17A5-75841BE3387A}" dt="2022-10-17T22:35:02.042" v="0"/>
          <ac:picMkLst>
            <pc:docMk/>
            <pc:sldMk cId="3481721829" sldId="303"/>
            <ac:picMk id="4" creationId="{BFDFEAE3-C764-17A6-BF5B-396A706AF9EE}"/>
          </ac:picMkLst>
        </pc:picChg>
        <pc:picChg chg="add mod">
          <ac:chgData name="Livia Scorza" userId="S::lscorza3@ed.ac.uk::111f9cb8-3b00-47fc-bb12-3e5209207956" providerId="AD" clId="Web-{1AFB2E5A-9079-876F-17A5-75841BE3387A}" dt="2022-10-17T22:35:16.464" v="3" actId="1076"/>
          <ac:picMkLst>
            <pc:docMk/>
            <pc:sldMk cId="3481721829" sldId="303"/>
            <ac:picMk id="5" creationId="{2F904A11-F2BF-16DA-1144-B2A725814222}"/>
          </ac:picMkLst>
        </pc:picChg>
        <pc:picChg chg="add">
          <ac:chgData name="Livia Scorza" userId="S::lscorza3@ed.ac.uk::111f9cb8-3b00-47fc-bb12-3e5209207956" providerId="AD" clId="Web-{1AFB2E5A-9079-876F-17A5-75841BE3387A}" dt="2022-10-17T22:35:02.042" v="0"/>
          <ac:picMkLst>
            <pc:docMk/>
            <pc:sldMk cId="3481721829" sldId="303"/>
            <ac:picMk id="6" creationId="{E8B5B122-888B-C139-5BFA-C449E65DFFAF}"/>
          </ac:picMkLst>
        </pc:picChg>
      </pc:sldChg>
    </pc:docChg>
  </pc:docChgLst>
  <pc:docChgLst>
    <pc:chgData name="Pauline Ward" userId="S::pward2@ed.ac.uk::6a42e7c2-282a-47e3-bb7b-9badb33ef4ee" providerId="AD" clId="Web-{94B03822-351F-915D-5CBF-BEF8A67BF569}"/>
    <pc:docChg chg="modSld">
      <pc:chgData name="Pauline Ward" userId="S::pward2@ed.ac.uk::6a42e7c2-282a-47e3-bb7b-9badb33ef4ee" providerId="AD" clId="Web-{94B03822-351F-915D-5CBF-BEF8A67BF569}" dt="2022-10-19T13:40:24.200" v="226" actId="20577"/>
      <pc:docMkLst>
        <pc:docMk/>
      </pc:docMkLst>
      <pc:sldChg chg="modSp">
        <pc:chgData name="Pauline Ward" userId="S::pward2@ed.ac.uk::6a42e7c2-282a-47e3-bb7b-9badb33ef4ee" providerId="AD" clId="Web-{94B03822-351F-915D-5CBF-BEF8A67BF569}" dt="2022-10-19T12:35:48.590" v="1" actId="20577"/>
        <pc:sldMkLst>
          <pc:docMk/>
          <pc:sldMk cId="1414178667" sldId="281"/>
        </pc:sldMkLst>
        <pc:spChg chg="mod">
          <ac:chgData name="Pauline Ward" userId="S::pward2@ed.ac.uk::6a42e7c2-282a-47e3-bb7b-9badb33ef4ee" providerId="AD" clId="Web-{94B03822-351F-915D-5CBF-BEF8A67BF569}" dt="2022-10-19T12:35:48.590" v="1" actId="20577"/>
          <ac:spMkLst>
            <pc:docMk/>
            <pc:sldMk cId="1414178667" sldId="281"/>
            <ac:spMk id="9" creationId="{04AEE4B5-946D-4302-AC98-9937AF758DFD}"/>
          </ac:spMkLst>
        </pc:spChg>
      </pc:sldChg>
      <pc:sldChg chg="delSp">
        <pc:chgData name="Pauline Ward" userId="S::pward2@ed.ac.uk::6a42e7c2-282a-47e3-bb7b-9badb33ef4ee" providerId="AD" clId="Web-{94B03822-351F-915D-5CBF-BEF8A67BF569}" dt="2022-10-19T13:26:02.208" v="204"/>
        <pc:sldMkLst>
          <pc:docMk/>
          <pc:sldMk cId="1630847160" sldId="309"/>
        </pc:sldMkLst>
        <pc:spChg chg="del">
          <ac:chgData name="Pauline Ward" userId="S::pward2@ed.ac.uk::6a42e7c2-282a-47e3-bb7b-9badb33ef4ee" providerId="AD" clId="Web-{94B03822-351F-915D-5CBF-BEF8A67BF569}" dt="2022-10-19T13:26:00.896" v="203"/>
          <ac:spMkLst>
            <pc:docMk/>
            <pc:sldMk cId="1630847160" sldId="309"/>
            <ac:spMk id="7" creationId="{441D6036-BCDA-4EC7-9653-F205FE226493}"/>
          </ac:spMkLst>
        </pc:spChg>
        <pc:spChg chg="del">
          <ac:chgData name="Pauline Ward" userId="S::pward2@ed.ac.uk::6a42e7c2-282a-47e3-bb7b-9badb33ef4ee" providerId="AD" clId="Web-{94B03822-351F-915D-5CBF-BEF8A67BF569}" dt="2022-10-19T13:26:02.208" v="204"/>
          <ac:spMkLst>
            <pc:docMk/>
            <pc:sldMk cId="1630847160" sldId="309"/>
            <ac:spMk id="8" creationId="{490697C4-1D52-44B3-9145-1E4126021820}"/>
          </ac:spMkLst>
        </pc:spChg>
      </pc:sldChg>
      <pc:sldChg chg="delSp">
        <pc:chgData name="Pauline Ward" userId="S::pward2@ed.ac.uk::6a42e7c2-282a-47e3-bb7b-9badb33ef4ee" providerId="AD" clId="Web-{94B03822-351F-915D-5CBF-BEF8A67BF569}" dt="2022-10-19T13:36:00.798" v="206"/>
        <pc:sldMkLst>
          <pc:docMk/>
          <pc:sldMk cId="773127930" sldId="310"/>
        </pc:sldMkLst>
        <pc:spChg chg="del">
          <ac:chgData name="Pauline Ward" userId="S::pward2@ed.ac.uk::6a42e7c2-282a-47e3-bb7b-9badb33ef4ee" providerId="AD" clId="Web-{94B03822-351F-915D-5CBF-BEF8A67BF569}" dt="2022-10-19T13:35:57.860" v="205"/>
          <ac:spMkLst>
            <pc:docMk/>
            <pc:sldMk cId="773127930" sldId="310"/>
            <ac:spMk id="7" creationId="{441D6036-BCDA-4EC7-9653-F205FE226493}"/>
          </ac:spMkLst>
        </pc:spChg>
        <pc:spChg chg="del">
          <ac:chgData name="Pauline Ward" userId="S::pward2@ed.ac.uk::6a42e7c2-282a-47e3-bb7b-9badb33ef4ee" providerId="AD" clId="Web-{94B03822-351F-915D-5CBF-BEF8A67BF569}" dt="2022-10-19T13:36:00.798" v="206"/>
          <ac:spMkLst>
            <pc:docMk/>
            <pc:sldMk cId="773127930" sldId="310"/>
            <ac:spMk id="8" creationId="{490697C4-1D52-44B3-9145-1E4126021820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2:39:02.458" v="9" actId="20577"/>
        <pc:sldMkLst>
          <pc:docMk/>
          <pc:sldMk cId="2741260942" sldId="313"/>
        </pc:sldMkLst>
        <pc:spChg chg="mod">
          <ac:chgData name="Pauline Ward" userId="S::pward2@ed.ac.uk::6a42e7c2-282a-47e3-bb7b-9badb33ef4ee" providerId="AD" clId="Web-{94B03822-351F-915D-5CBF-BEF8A67BF569}" dt="2022-10-19T12:39:02.458" v="9" actId="20577"/>
          <ac:spMkLst>
            <pc:docMk/>
            <pc:sldMk cId="2741260942" sldId="313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3:40:24.200" v="226" actId="20577"/>
        <pc:sldMkLst>
          <pc:docMk/>
          <pc:sldMk cId="1152296296" sldId="314"/>
        </pc:sldMkLst>
        <pc:spChg chg="mod">
          <ac:chgData name="Pauline Ward" userId="S::pward2@ed.ac.uk::6a42e7c2-282a-47e3-bb7b-9badb33ef4ee" providerId="AD" clId="Web-{94B03822-351F-915D-5CBF-BEF8A67BF569}" dt="2022-10-19T13:40:24.200" v="226" actId="20577"/>
          <ac:spMkLst>
            <pc:docMk/>
            <pc:sldMk cId="1152296296" sldId="314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2:37:39.782" v="3" actId="20577"/>
        <pc:sldMkLst>
          <pc:docMk/>
          <pc:sldMk cId="666971852" sldId="316"/>
        </pc:sldMkLst>
        <pc:spChg chg="mod">
          <ac:chgData name="Pauline Ward" userId="S::pward2@ed.ac.uk::6a42e7c2-282a-47e3-bb7b-9badb33ef4ee" providerId="AD" clId="Web-{94B03822-351F-915D-5CBF-BEF8A67BF569}" dt="2022-10-19T12:37:39.782" v="3" actId="20577"/>
          <ac:spMkLst>
            <pc:docMk/>
            <pc:sldMk cId="666971852" sldId="316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3:40:07.715" v="215" actId="20577"/>
        <pc:sldMkLst>
          <pc:docMk/>
          <pc:sldMk cId="750492930" sldId="332"/>
        </pc:sldMkLst>
        <pc:spChg chg="mod">
          <ac:chgData name="Pauline Ward" userId="S::pward2@ed.ac.uk::6a42e7c2-282a-47e3-bb7b-9badb33ef4ee" providerId="AD" clId="Web-{94B03822-351F-915D-5CBF-BEF8A67BF569}" dt="2022-10-19T13:40:07.715" v="215" actId="20577"/>
          <ac:spMkLst>
            <pc:docMk/>
            <pc:sldMk cId="750492930" sldId="332"/>
            <ac:spMk id="2" creationId="{5DAE32E1-884B-4F45-AB3D-8734D6B645D0}"/>
          </ac:spMkLst>
        </pc:spChg>
      </pc:sldChg>
      <pc:sldChg chg="addSp modSp">
        <pc:chgData name="Pauline Ward" userId="S::pward2@ed.ac.uk::6a42e7c2-282a-47e3-bb7b-9badb33ef4ee" providerId="AD" clId="Web-{94B03822-351F-915D-5CBF-BEF8A67BF569}" dt="2022-10-19T13:12:42.876" v="113" actId="14100"/>
        <pc:sldMkLst>
          <pc:docMk/>
          <pc:sldMk cId="2337701688" sldId="342"/>
        </pc:sldMkLst>
        <pc:spChg chg="add mod">
          <ac:chgData name="Pauline Ward" userId="S::pward2@ed.ac.uk::6a42e7c2-282a-47e3-bb7b-9badb33ef4ee" providerId="AD" clId="Web-{94B03822-351F-915D-5CBF-BEF8A67BF569}" dt="2022-10-19T13:07:39.237" v="110" actId="1076"/>
          <ac:spMkLst>
            <pc:docMk/>
            <pc:sldMk cId="2337701688" sldId="342"/>
            <ac:spMk id="2" creationId="{83219ACD-AC74-E553-6AB2-D63F419C9395}"/>
          </ac:spMkLst>
        </pc:spChg>
        <pc:picChg chg="add mod">
          <ac:chgData name="Pauline Ward" userId="S::pward2@ed.ac.uk::6a42e7c2-282a-47e3-bb7b-9badb33ef4ee" providerId="AD" clId="Web-{94B03822-351F-915D-5CBF-BEF8A67BF569}" dt="2022-10-19T13:12:42.876" v="113" actId="14100"/>
          <ac:picMkLst>
            <pc:docMk/>
            <pc:sldMk cId="2337701688" sldId="342"/>
            <ac:picMk id="3" creationId="{E3080385-21CF-08BC-98A8-F9676EB34C1F}"/>
          </ac:picMkLst>
        </pc:picChg>
      </pc:sldChg>
      <pc:sldChg chg="addSp delSp modSp">
        <pc:chgData name="Pauline Ward" userId="S::pward2@ed.ac.uk::6a42e7c2-282a-47e3-bb7b-9badb33ef4ee" providerId="AD" clId="Web-{94B03822-351F-915D-5CBF-BEF8A67BF569}" dt="2022-10-19T13:18:14.406" v="202" actId="20577"/>
        <pc:sldMkLst>
          <pc:docMk/>
          <pc:sldMk cId="2202519683" sldId="343"/>
        </pc:sldMkLst>
        <pc:spChg chg="add mod">
          <ac:chgData name="Pauline Ward" userId="S::pward2@ed.ac.uk::6a42e7c2-282a-47e3-bb7b-9badb33ef4ee" providerId="AD" clId="Web-{94B03822-351F-915D-5CBF-BEF8A67BF569}" dt="2022-10-19T13:18:14.406" v="202" actId="20577"/>
          <ac:spMkLst>
            <pc:docMk/>
            <pc:sldMk cId="2202519683" sldId="343"/>
            <ac:spMk id="2" creationId="{5974C0FD-A938-0AC8-4A6C-E4B49314097C}"/>
          </ac:spMkLst>
        </pc:spChg>
        <pc:spChg chg="del">
          <ac:chgData name="Pauline Ward" userId="S::pward2@ed.ac.uk::6a42e7c2-282a-47e3-bb7b-9badb33ef4ee" providerId="AD" clId="Web-{94B03822-351F-915D-5CBF-BEF8A67BF569}" dt="2022-10-19T13:16:25.386" v="122"/>
          <ac:spMkLst>
            <pc:docMk/>
            <pc:sldMk cId="2202519683" sldId="343"/>
            <ac:spMk id="5" creationId="{CB08ACF7-D96D-B261-96DB-7B896BA29F99}"/>
          </ac:spMkLst>
        </pc:spChg>
      </pc:sldChg>
    </pc:docChg>
  </pc:docChgLst>
  <pc:docChgLst>
    <pc:chgData name="Livia Scorza" userId="S::lscorza3@ed.ac.uk::111f9cb8-3b00-47fc-bb12-3e5209207956" providerId="AD" clId="Web-{38C4ECBB-772E-95E6-3124-90C4D5D8E6D3}"/>
    <pc:docChg chg="modSld">
      <pc:chgData name="Livia Scorza" userId="S::lscorza3@ed.ac.uk::111f9cb8-3b00-47fc-bb12-3e5209207956" providerId="AD" clId="Web-{38C4ECBB-772E-95E6-3124-90C4D5D8E6D3}" dt="2022-10-23T11:40:04.780" v="11" actId="20577"/>
      <pc:docMkLst>
        <pc:docMk/>
      </pc:docMkLst>
      <pc:sldChg chg="modSp">
        <pc:chgData name="Livia Scorza" userId="S::lscorza3@ed.ac.uk::111f9cb8-3b00-47fc-bb12-3e5209207956" providerId="AD" clId="Web-{38C4ECBB-772E-95E6-3124-90C4D5D8E6D3}" dt="2022-10-23T11:39:36.887" v="6" actId="20577"/>
        <pc:sldMkLst>
          <pc:docMk/>
          <pc:sldMk cId="1263610918" sldId="359"/>
        </pc:sldMkLst>
        <pc:spChg chg="mod">
          <ac:chgData name="Livia Scorza" userId="S::lscorza3@ed.ac.uk::111f9cb8-3b00-47fc-bb12-3e5209207956" providerId="AD" clId="Web-{38C4ECBB-772E-95E6-3124-90C4D5D8E6D3}" dt="2022-10-23T11:39:36.887" v="6" actId="20577"/>
          <ac:spMkLst>
            <pc:docMk/>
            <pc:sldMk cId="1263610918" sldId="359"/>
            <ac:spMk id="3" creationId="{B067C6F7-AA50-4FE9-84EA-78EEE6F521F9}"/>
          </ac:spMkLst>
        </pc:spChg>
      </pc:sldChg>
      <pc:sldChg chg="modSp">
        <pc:chgData name="Livia Scorza" userId="S::lscorza3@ed.ac.uk::111f9cb8-3b00-47fc-bb12-3e5209207956" providerId="AD" clId="Web-{38C4ECBB-772E-95E6-3124-90C4D5D8E6D3}" dt="2022-10-23T11:40:04.780" v="11" actId="20577"/>
        <pc:sldMkLst>
          <pc:docMk/>
          <pc:sldMk cId="2338865170" sldId="360"/>
        </pc:sldMkLst>
        <pc:spChg chg="mod">
          <ac:chgData name="Livia Scorza" userId="S::lscorza3@ed.ac.uk::111f9cb8-3b00-47fc-bb12-3e5209207956" providerId="AD" clId="Web-{38C4ECBB-772E-95E6-3124-90C4D5D8E6D3}" dt="2022-10-23T11:40:04.780" v="11" actId="20577"/>
          <ac:spMkLst>
            <pc:docMk/>
            <pc:sldMk cId="2338865170" sldId="360"/>
            <ac:spMk id="3" creationId="{B067C6F7-AA50-4FE9-84EA-78EEE6F521F9}"/>
          </ac:spMkLst>
        </pc:spChg>
      </pc:sldChg>
      <pc:sldChg chg="modSp">
        <pc:chgData name="Livia Scorza" userId="S::lscorza3@ed.ac.uk::111f9cb8-3b00-47fc-bb12-3e5209207956" providerId="AD" clId="Web-{38C4ECBB-772E-95E6-3124-90C4D5D8E6D3}" dt="2022-10-23T11:37:29.831" v="4" actId="20577"/>
        <pc:sldMkLst>
          <pc:docMk/>
          <pc:sldMk cId="3111870220" sldId="369"/>
        </pc:sldMkLst>
        <pc:spChg chg="mod">
          <ac:chgData name="Livia Scorza" userId="S::lscorza3@ed.ac.uk::111f9cb8-3b00-47fc-bb12-3e5209207956" providerId="AD" clId="Web-{38C4ECBB-772E-95E6-3124-90C4D5D8E6D3}" dt="2022-10-23T11:37:29.831" v="4" actId="20577"/>
          <ac:spMkLst>
            <pc:docMk/>
            <pc:sldMk cId="3111870220" sldId="369"/>
            <ac:spMk id="3" creationId="{B067C6F7-AA50-4FE9-84EA-78EEE6F521F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353B2-8B60-4EE5-8A17-E6215C03C9F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E2796-9D9B-4DFC-A7D7-C58FC168FE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35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rep.2019.12.078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rep.2019.12.07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Alternative to learning objectives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E2796-9D9B-4DFC-A7D7-C58FC168FE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25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OP50 D10Ad_06.czi Image ID: 3485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Date: 2018-12-12 17:53:55 Import Date: 2020-04-30 22:38:59 Dimensions (XY): 1344 x 1024 Pixels Type: uint16 Pixels Size (XYZ) (µm): 0.16 x 0.16 x 1.00 Z-sections/Timepoints: 56 x 1 Channels: TL DIC,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ROI Count: 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time course; day 10; adults; food switching; E. coli OP50; NL5901; C. elegans</a:t>
            </a:r>
          </a:p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Figure2_Figure2B Dataset ID: 263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Description: The datasets contains a time course of </a:t>
            </a:r>
            <a:r>
              <a:rPr lang="el-G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α-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aggregation in NL5901 C. elegans worms after a food switch at the L4 stage: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OP50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B. subtilis PXN21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were taken at 6 developmental timepoints (D1Ad, D3Ad, D5Ad, D7Ad, D10Ad, D13Ad)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Some images contain more than one nematode.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image contains ~30 (or more) Z-sections, 1 µmeters apart. The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 is used to follow the alpha-synuclein particles. The TL DIC channel is used to image the whole nematode head.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images were used to construct Figure 2B of the Cell Reports paper (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https://doi.org/10.1016/j.celrep.2019.12.078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 date: 2020-04-30 22:16:39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protein aggregation; time course; E. coli OP50 to B. subtilis PXN21; food switching; E. coli OP50; 10.1016/j.celrep.2019.12.078; NL5901; C. elegans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4583-82FC-EB4C-9DD9-0626DE3C6BC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932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10F15-7DC5-429B-B58F-1D158498829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95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OP50 D10Ad_06.czi Image ID: 3485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Date: 2018-12-12 17:53:55 Import Date: 2020-04-30 22:38:59 Dimensions (XY): 1344 x 1024 Pixels Type: uint16 Pixels Size (XYZ) (µm): 0.16 x 0.16 x 1.00 Z-sections/Timepoints: 56 x 1 Channels: TL DIC,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ROI Count: 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time course; day 10; adults; food switching; E. coli OP50; NL5901; C. elegans</a:t>
            </a:r>
          </a:p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Figure2_Figure2B Dataset ID: 263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Description: The datasets contains a time course of </a:t>
            </a:r>
            <a:r>
              <a:rPr lang="el-G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α-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aggregation in NL5901 C. elegans worms after a food switch at the L4 stage: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OP50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B. subtilis PXN21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were taken at 6 developmental timepoints (D1Ad, D3Ad, D5Ad, D7Ad, D10Ad, D13Ad)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Some images contain more than one nematode.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image contains ~30 (or more) Z-sections, 1 µmeters apart. The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 is used to follow the alpha-synuclein particles. The TL DIC channel is used to image the whole nematode head.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images were used to construct Figure 2B of the Cell Reports paper (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https://doi.org/10.1016/j.celrep.2019.12.078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 date: 2020-04-30 22:16:39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protein aggregation; time course; E. coli OP50 to B. subtilis PXN21; food switching; E. coli OP50; 10.1016/j.celrep.2019.12.078; NL5901; C. elegans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4583-82FC-EB4C-9DD9-0626DE3C6BC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97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10F15-7DC5-429B-B58F-1D158498829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03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manage: organise, document, store, back-up.</a:t>
            </a:r>
          </a:p>
          <a:p>
            <a:pPr lvl="0"/>
            <a:r>
              <a:rPr lang="en-GB"/>
              <a:t>How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and preserve: make data available for verification, replication, re-use.</a:t>
            </a:r>
          </a:p>
          <a:p>
            <a:pPr lvl="0"/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to prevent loss: HD failure, accidental delete, cat peeing on laptop.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to prevent unauthorised access of sensitive/personal data.</a:t>
            </a:r>
          </a:p>
          <a:p>
            <a:endParaRPr lang="en-GB"/>
          </a:p>
          <a:p>
            <a:pPr lvl="0"/>
            <a:r>
              <a:rPr lang="en-GB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DMPOnline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Funder Templates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broken down into sections: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creating/collecting: size, format,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 and metadata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assurance processes/standards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and back up plans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measures for sensitive data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how, where, when share it (on publication)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preserve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lots </a:t>
            </a:r>
            <a:r>
              <a:rPr lang="en-GB"/>
              <a:t>of guidance for each section :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funders / UoE /Data Curation Centre.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63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87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55287" y="532590"/>
            <a:ext cx="9456731" cy="903414"/>
          </a:xfrm>
        </p:spPr>
        <p:txBody>
          <a:bodyPr anchor="t" anchorCtr="0"/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heading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0429E-7EDB-8148-8E8A-72FEB4B908E4}"/>
              </a:ext>
            </a:extLst>
          </p:cNvPr>
          <p:cNvCxnSpPr>
            <a:cxnSpLocks/>
          </p:cNvCxnSpPr>
          <p:nvPr/>
        </p:nvCxnSpPr>
        <p:spPr>
          <a:xfrm>
            <a:off x="741280" y="6470833"/>
            <a:ext cx="10790950" cy="0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C03D83-9158-DA4C-ACA1-6F70AAF1CA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1280" y="1476600"/>
            <a:ext cx="10702576" cy="4905197"/>
          </a:xfrm>
        </p:spPr>
        <p:txBody>
          <a:bodyPr/>
          <a:lstStyle>
            <a:lvl1pPr>
              <a:lnSpc>
                <a:spcPct val="100000"/>
              </a:lnSpc>
              <a:defRPr sz="2800" baseline="0">
                <a:solidFill>
                  <a:srgbClr val="009999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rgbClr val="009999"/>
              </a:buClr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009999"/>
              </a:buCl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7451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848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420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460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3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27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870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22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579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626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88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41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D4D912A-DA79-2D46-A089-195AE6C5D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863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963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046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983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08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0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2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7126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598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5941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455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7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aseline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31997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5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CC29EC85-173F-467E-B364-65AD14726A23}" type="datetimeFigureOut">
              <a:rPr lang="en-GB" smtClean="0"/>
              <a:pPr/>
              <a:t>22/06/2023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DFBFDA9B-12AA-440D-B349-53135C05ED0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F9AAF38-6504-D241-BBC1-5FE327A79B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26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bi.ac.uk/metabolights/" TargetMode="External"/><Relationship Id="rId3" Type="http://schemas.openxmlformats.org/officeDocument/2006/relationships/hyperlink" Target="http://zenodo.org/" TargetMode="External"/><Relationship Id="rId7" Type="http://schemas.openxmlformats.org/officeDocument/2006/relationships/hyperlink" Target="https://www.ncbi.nlm.nih.gov/genbank/" TargetMode="External"/><Relationship Id="rId2" Type="http://schemas.openxmlformats.org/officeDocument/2006/relationships/hyperlink" Target="http://datadrya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prot.org/" TargetMode="External"/><Relationship Id="rId5" Type="http://schemas.openxmlformats.org/officeDocument/2006/relationships/hyperlink" Target="http://thedata.org/" TargetMode="External"/><Relationship Id="rId4" Type="http://schemas.openxmlformats.org/officeDocument/2006/relationships/hyperlink" Target="http://figshar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633963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.ed.ac.uk/x/yesNGQ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rdmkit.elixir-europe.org/" TargetMode="External"/><Relationship Id="rId2" Type="http://schemas.openxmlformats.org/officeDocument/2006/relationships/hyperlink" Target="https://faircookbook.elixir-europe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ammPOWERPOINTregular1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86667" r="11945" b="1698"/>
          <a:stretch/>
        </p:blipFill>
        <p:spPr bwMode="auto">
          <a:xfrm>
            <a:off x="125774" y="5941963"/>
            <a:ext cx="6985000" cy="79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5674" y="5950077"/>
            <a:ext cx="8397379" cy="4722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solidFill>
                  <a:srgbClr val="0070C0"/>
                </a:solidFill>
              </a:rPr>
              <a:t>bio_rdm@ed.ac.uk</a:t>
            </a:r>
            <a:endParaRPr lang="en-GB" b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945752" y="4604369"/>
            <a:ext cx="2737561" cy="1216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Andrew Millar</a:t>
            </a:r>
          </a:p>
          <a:p>
            <a:pPr algn="r"/>
            <a:r>
              <a:rPr lang="en-GB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pl-PL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Livia </a:t>
            </a:r>
            <a:r>
              <a:rPr lang="en-GB" sz="1800" b="1" i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Scorza</a:t>
            </a:r>
            <a:endParaRPr lang="en-GB" sz="1800" b="1" i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GB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pl-PL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Tomasz </a:t>
            </a:r>
            <a:r>
              <a:rPr lang="en-GB" sz="1800" b="1" i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Zieli</a:t>
            </a:r>
            <a:r>
              <a:rPr lang="pl-PL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ń</a:t>
            </a:r>
            <a:r>
              <a:rPr lang="en-GB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45E86C-1242-49BD-8002-3EC7BF5CD4DF}"/>
              </a:ext>
            </a:extLst>
          </p:cNvPr>
          <p:cNvGrpSpPr/>
          <p:nvPr/>
        </p:nvGrpSpPr>
        <p:grpSpPr>
          <a:xfrm>
            <a:off x="0" y="0"/>
            <a:ext cx="12192000" cy="914400"/>
            <a:chOff x="0" y="0"/>
            <a:chExt cx="121920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D693C9-1B36-4A52-A260-B0D9A6DC402B}"/>
                </a:ext>
              </a:extLst>
            </p:cNvPr>
            <p:cNvSpPr/>
            <p:nvPr/>
          </p:nvSpPr>
          <p:spPr>
            <a:xfrm>
              <a:off x="0" y="0"/>
              <a:ext cx="12192000" cy="914400"/>
            </a:xfrm>
            <a:prstGeom prst="rect">
              <a:avLst/>
            </a:prstGeom>
            <a:solidFill>
              <a:srgbClr val="0D3C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303E3F-CBF5-432D-8B7C-70A5451F01E5}"/>
                </a:ext>
              </a:extLst>
            </p:cNvPr>
            <p:cNvSpPr/>
            <p:nvPr/>
          </p:nvSpPr>
          <p:spPr>
            <a:xfrm>
              <a:off x="9296400" y="65584"/>
              <a:ext cx="2805952" cy="7261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8065EA1-34E6-47C7-91B5-0FD5B85D8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400" y="63624"/>
              <a:ext cx="2743200" cy="721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D8AE6C-C204-42ED-97C2-D7880E608000}"/>
                </a:ext>
              </a:extLst>
            </p:cNvPr>
            <p:cNvSpPr txBox="1"/>
            <p:nvPr/>
          </p:nvSpPr>
          <p:spPr>
            <a:xfrm>
              <a:off x="528357" y="138392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Biological Research</a:t>
              </a:r>
            </a:p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Data Management Team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B436189-7177-446A-854C-0558F06B24E7}"/>
              </a:ext>
            </a:extLst>
          </p:cNvPr>
          <p:cNvSpPr txBox="1"/>
          <p:nvPr/>
        </p:nvSpPr>
        <p:spPr>
          <a:xfrm>
            <a:off x="833479" y="1746688"/>
            <a:ext cx="1040635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5400" dirty="0">
                <a:solidFill>
                  <a:srgbClr val="0070C0"/>
                </a:solidFill>
              </a:rPr>
              <a:t>How to work with your Data</a:t>
            </a:r>
            <a:endParaRPr lang="en-GB" sz="54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1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E17D-5A2A-49B6-8206-1BAA730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2710759"/>
            <a:ext cx="10515600" cy="1325563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But how (not) to share in practice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06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2DF9-134C-4023-A338-A983DBB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Data from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66C7-86DC-42B0-AD43-7D4ADB0F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454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Impossible protocol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227BF4F-B3B7-41B2-8BDB-7F496257A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49" y="2296161"/>
            <a:ext cx="8954702" cy="3410266"/>
          </a:xfrm>
        </p:spPr>
      </p:pic>
    </p:spTree>
    <p:extLst>
      <p:ext uri="{BB962C8B-B14F-4D97-AF65-F5344CB8AC3E}">
        <p14:creationId xmlns:p14="http://schemas.microsoft.com/office/powerpoint/2010/main" val="38186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Impossible </a:t>
            </a:r>
            <a:r>
              <a:rPr lang="pl-PL" dirty="0">
                <a:solidFill>
                  <a:srgbClr val="0070C0"/>
                </a:solidFill>
              </a:rPr>
              <a:t>average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9" y="1516493"/>
            <a:ext cx="11803582" cy="54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3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Impossible </a:t>
            </a:r>
            <a:r>
              <a:rPr lang="pl-PL" dirty="0">
                <a:solidFill>
                  <a:srgbClr val="0070C0"/>
                </a:solidFill>
              </a:rPr>
              <a:t>average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9" y="1516493"/>
            <a:ext cx="11803582" cy="54596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33685" y="1516493"/>
            <a:ext cx="833480" cy="53415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358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Impossible </a:t>
            </a:r>
            <a:r>
              <a:rPr lang="pl-PL" dirty="0">
                <a:solidFill>
                  <a:srgbClr val="0070C0"/>
                </a:solidFill>
              </a:rPr>
              <a:t>average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87" y="1437130"/>
            <a:ext cx="9117026" cy="5128328"/>
          </a:xfrm>
        </p:spPr>
      </p:pic>
    </p:spTree>
    <p:extLst>
      <p:ext uri="{BB962C8B-B14F-4D97-AF65-F5344CB8AC3E}">
        <p14:creationId xmlns:p14="http://schemas.microsoft.com/office/powerpoint/2010/main" val="109726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Impossible </a:t>
            </a:r>
            <a:r>
              <a:rPr lang="pl-PL" dirty="0">
                <a:solidFill>
                  <a:srgbClr val="0070C0"/>
                </a:solidFill>
              </a:rPr>
              <a:t>average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7" y="1237646"/>
            <a:ext cx="9826306" cy="5527296"/>
          </a:xfrm>
        </p:spPr>
      </p:pic>
    </p:spTree>
    <p:extLst>
      <p:ext uri="{BB962C8B-B14F-4D97-AF65-F5344CB8AC3E}">
        <p14:creationId xmlns:p14="http://schemas.microsoft.com/office/powerpoint/2010/main" val="300084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D9D2-D70D-4096-9D1F-9C14A2E4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701F-93E2-48AA-83A7-DB6D27798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08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r>
              <a:rPr lang="pl-PL" dirty="0">
                <a:solidFill>
                  <a:srgbClr val="0070C0"/>
                </a:solidFill>
              </a:rPr>
              <a:t>The f</a:t>
            </a:r>
            <a:r>
              <a:rPr lang="en-GB" dirty="0" err="1">
                <a:solidFill>
                  <a:srgbClr val="0070C0"/>
                </a:solidFill>
              </a:rPr>
              <a:t>irst</a:t>
            </a:r>
            <a:r>
              <a:rPr lang="en-GB" dirty="0">
                <a:solidFill>
                  <a:srgbClr val="0070C0"/>
                </a:solidFill>
              </a:rPr>
              <a:t> example</a:t>
            </a:r>
          </a:p>
          <a:p>
            <a:pPr lvl="0"/>
            <a:r>
              <a:rPr lang="en-GB" dirty="0">
                <a:solidFill>
                  <a:srgbClr val="0070C0"/>
                </a:solidFill>
              </a:rPr>
              <a:t>the protocol was difficult to </a:t>
            </a:r>
            <a:r>
              <a:rPr lang="en-GB" b="1" i="1" dirty="0">
                <a:solidFill>
                  <a:srgbClr val="0070C0"/>
                </a:solidFill>
              </a:rPr>
              <a:t>find</a:t>
            </a:r>
            <a:r>
              <a:rPr lang="en-GB" dirty="0">
                <a:solidFill>
                  <a:srgbClr val="0070C0"/>
                </a:solidFill>
              </a:rPr>
              <a:t> (the loops), </a:t>
            </a:r>
          </a:p>
          <a:p>
            <a:pPr lvl="0"/>
            <a:r>
              <a:rPr lang="en-GB" dirty="0">
                <a:solidFill>
                  <a:srgbClr val="0070C0"/>
                </a:solidFill>
              </a:rPr>
              <a:t>the protocol difficult to </a:t>
            </a:r>
            <a:r>
              <a:rPr lang="en-GB" b="1" i="1" dirty="0">
                <a:solidFill>
                  <a:srgbClr val="0070C0"/>
                </a:solidFill>
              </a:rPr>
              <a:t>access</a:t>
            </a:r>
            <a:r>
              <a:rPr lang="en-GB" dirty="0">
                <a:solidFill>
                  <a:srgbClr val="0070C0"/>
                </a:solidFill>
              </a:rPr>
              <a:t> (pay wall), </a:t>
            </a:r>
          </a:p>
          <a:p>
            <a:pPr lvl="0"/>
            <a:r>
              <a:rPr lang="en-GB" dirty="0">
                <a:solidFill>
                  <a:srgbClr val="0070C0"/>
                </a:solidFill>
              </a:rPr>
              <a:t>and not </a:t>
            </a:r>
            <a:r>
              <a:rPr lang="en-GB" b="1" i="1" dirty="0">
                <a:solidFill>
                  <a:srgbClr val="0070C0"/>
                </a:solidFill>
              </a:rPr>
              <a:t>reusable</a:t>
            </a:r>
            <a:r>
              <a:rPr lang="en-GB" dirty="0">
                <a:solidFill>
                  <a:srgbClr val="0070C0"/>
                </a:solidFill>
              </a:rPr>
              <a:t> as it lacked the necessary details (dead-end).</a:t>
            </a:r>
            <a:endParaRPr lang="pl-PL" dirty="0">
              <a:solidFill>
                <a:srgbClr val="0070C0"/>
              </a:solidFill>
            </a:endParaRPr>
          </a:p>
          <a:p>
            <a:pPr marL="0" lv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lvl="0" indent="0">
              <a:buNone/>
            </a:pPr>
            <a:r>
              <a:rPr lang="pl-PL" dirty="0">
                <a:solidFill>
                  <a:srgbClr val="0070C0"/>
                </a:solidFill>
              </a:rPr>
              <a:t>The second</a:t>
            </a:r>
            <a:r>
              <a:rPr lang="en-GB" dirty="0">
                <a:solidFill>
                  <a:srgbClr val="0070C0"/>
                </a:solidFill>
              </a:rPr>
              <a:t> example</a:t>
            </a:r>
            <a:r>
              <a:rPr lang="pl-PL" dirty="0">
                <a:solidFill>
                  <a:srgbClr val="0070C0"/>
                </a:solidFill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not </a:t>
            </a:r>
            <a:r>
              <a:rPr lang="en-GB" b="1" i="1" dirty="0">
                <a:solidFill>
                  <a:srgbClr val="0070C0"/>
                </a:solidFill>
              </a:rPr>
              <a:t>interoperable</a:t>
            </a:r>
            <a:r>
              <a:rPr lang="en-GB" dirty="0">
                <a:solidFill>
                  <a:srgbClr val="0070C0"/>
                </a:solidFill>
              </a:rPr>
              <a:t> and </a:t>
            </a:r>
            <a:r>
              <a:rPr lang="en-GB" b="1" i="1" dirty="0">
                <a:solidFill>
                  <a:srgbClr val="0070C0"/>
                </a:solidFill>
              </a:rPr>
              <a:t>reusable</a:t>
            </a:r>
            <a:endParaRPr lang="en-GB" dirty="0">
              <a:solidFill>
                <a:srgbClr val="0070C0"/>
              </a:solidFill>
            </a:endParaRPr>
          </a:p>
          <a:p>
            <a:pPr lvl="0"/>
            <a:r>
              <a:rPr lang="pl-PL" dirty="0">
                <a:solidFill>
                  <a:srgbClr val="0070C0"/>
                </a:solidFill>
              </a:rPr>
              <a:t>Numerical data as graphs / pdf</a:t>
            </a:r>
            <a:endParaRPr lang="en-GB" dirty="0">
              <a:solidFill>
                <a:srgbClr val="0070C0"/>
              </a:solidFill>
            </a:endParaRPr>
          </a:p>
          <a:p>
            <a:pPr lvl="0"/>
            <a:r>
              <a:rPr lang="pl-PL" dirty="0">
                <a:solidFill>
                  <a:srgbClr val="0070C0"/>
                </a:solidFill>
              </a:rPr>
              <a:t>Obscure column headers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30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591E-5DBA-4225-9356-B455AD77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rgbClr val="0070C0"/>
                </a:solidFill>
              </a:rPr>
              <a:t>Typical</a:t>
            </a:r>
            <a:r>
              <a:rPr lang="en-GB" dirty="0">
                <a:solidFill>
                  <a:srgbClr val="0070C0"/>
                </a:solidFill>
              </a:rPr>
              <a:t>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96EA-985C-42EF-A20F-F2A2EA1FF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  <a:p>
            <a:r>
              <a:rPr lang="en-GB">
                <a:solidFill>
                  <a:srgbClr val="0070C0"/>
                </a:solidFill>
              </a:rPr>
              <a:t>Only averaged data available</a:t>
            </a:r>
          </a:p>
          <a:p>
            <a:r>
              <a:rPr lang="en-GB">
                <a:solidFill>
                  <a:srgbClr val="0070C0"/>
                </a:solidFill>
              </a:rPr>
              <a:t>No numerical data available</a:t>
            </a:r>
          </a:p>
          <a:p>
            <a:r>
              <a:rPr lang="en-GB">
                <a:solidFill>
                  <a:srgbClr val="0070C0"/>
                </a:solidFill>
              </a:rPr>
              <a:t>Data tables as PDF files in supporting information</a:t>
            </a:r>
          </a:p>
          <a:p>
            <a:r>
              <a:rPr lang="en-GB">
                <a:solidFill>
                  <a:srgbClr val="0070C0"/>
                </a:solidFill>
              </a:rPr>
              <a:t>Vendor specific file formats</a:t>
            </a:r>
          </a:p>
          <a:p>
            <a:r>
              <a:rPr lang="en-GB">
                <a:solidFill>
                  <a:srgbClr val="0070C0"/>
                </a:solidFill>
              </a:rPr>
              <a:t>Links to non existing group websites / databases</a:t>
            </a:r>
          </a:p>
          <a:p>
            <a:r>
              <a:rPr lang="en-GB">
                <a:solidFill>
                  <a:srgbClr val="0070C0"/>
                </a:solidFill>
              </a:rPr>
              <a:t>Data / Code “on request”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18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principles</a:t>
            </a:r>
          </a:p>
        </p:txBody>
      </p:sp>
      <p:pic>
        <p:nvPicPr>
          <p:cNvPr id="4" name="Picture 2" descr="http://2.bp.blogspot.com/-pSVlRf9P_q0/V-zHNtoNHmI/AAAAAAAALGU/mVlaYp0n1DMtmp9rRMtAwV_a0Jj-MD2fwCK4B/s1600/FAIR.png">
            <a:extLst>
              <a:ext uri="{FF2B5EF4-FFF2-40B4-BE49-F238E27FC236}">
                <a16:creationId xmlns:a16="http://schemas.microsoft.com/office/drawing/2014/main" id="{F1145B5C-E672-4E3C-B4D6-B2EC4336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68" y="2190209"/>
            <a:ext cx="9036496" cy="30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6771C-B2F6-4E5B-B128-C9FDB872F544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rgbClr val="0070C0"/>
                </a:solidFill>
              </a:rPr>
              <a:t>CREDITS [5] CC BY</a:t>
            </a:r>
          </a:p>
        </p:txBody>
      </p:sp>
    </p:spTree>
    <p:extLst>
      <p:ext uri="{BB962C8B-B14F-4D97-AF65-F5344CB8AC3E}">
        <p14:creationId xmlns:p14="http://schemas.microsoft.com/office/powerpoint/2010/main" val="217279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ukc-powerpoint.officeapps.live.com/pods/GetClipboardImage.ashx?Id=b81b903b-7331-481c-ab8e-089130d54d80&amp;DC=GUK3&amp;pkey=7b524e7d-dfa6-4a33-a522-084e4991bafc&amp;wdwaccluster=GUK3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ukc-powerpoint.officeapps.live.com/pods/GetClipboardImage.ashx?Id=14bd7911-bbf4-4e6a-a68d-b045326b012a&amp;DC=GUK3&amp;pkey=402c844b-e455-4049-83db-e8225247e4cf&amp;wdwaccluster=GUK3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C4C114-7846-4A31-83F5-F39E8CE9CFFF}"/>
              </a:ext>
            </a:extLst>
          </p:cNvPr>
          <p:cNvSpPr txBox="1">
            <a:spLocks/>
          </p:cNvSpPr>
          <p:nvPr/>
        </p:nvSpPr>
        <p:spPr>
          <a:xfrm>
            <a:off x="-1623389" y="625265"/>
            <a:ext cx="9456731" cy="90341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70C0"/>
                </a:solidFill>
              </a:rPr>
              <a:t>Course Content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7D6544-ADA4-4470-B25F-2CB38C41F314}"/>
              </a:ext>
            </a:extLst>
          </p:cNvPr>
          <p:cNvSpPr txBox="1">
            <a:spLocks/>
          </p:cNvSpPr>
          <p:nvPr/>
        </p:nvSpPr>
        <p:spPr>
          <a:xfrm>
            <a:off x="741280" y="1356102"/>
            <a:ext cx="10702576" cy="5025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Open Science and FAIR Principles</a:t>
            </a:r>
            <a:endParaRPr lang="pl-PL" sz="2400" dirty="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Organising and Documenting Your Data</a:t>
            </a: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70C0"/>
                </a:solidFill>
              </a:rPr>
              <a:t>Introduction to metadata</a:t>
            </a: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dirty="0" smtClean="0">
                <a:solidFill>
                  <a:srgbClr val="0070C0"/>
                </a:solidFill>
              </a:rPr>
              <a:t>(Meta)data </a:t>
            </a:r>
            <a:r>
              <a:rPr lang="pl-PL" sz="2200" smtClean="0">
                <a:solidFill>
                  <a:srgbClr val="0070C0"/>
                </a:solidFill>
              </a:rPr>
              <a:t>in Excel</a:t>
            </a:r>
            <a:endParaRPr lang="pl-PL" sz="2200" dirty="0">
              <a:solidFill>
                <a:srgbClr val="0070C0"/>
              </a:solidFill>
            </a:endParaRP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0070C0"/>
                </a:solidFill>
              </a:rPr>
              <a:t>Working with files</a:t>
            </a:r>
            <a:endParaRPr lang="en-GB" sz="2200" dirty="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Introduction to Data Management Planning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principles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EE4B5-946D-4302-AC98-9937AF758DFD}"/>
              </a:ext>
            </a:extLst>
          </p:cNvPr>
          <p:cNvSpPr/>
          <p:nvPr/>
        </p:nvSpPr>
        <p:spPr>
          <a:xfrm>
            <a:off x="633167" y="1423550"/>
            <a:ext cx="10925666" cy="47089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</a:rPr>
              <a:t>Findable</a:t>
            </a:r>
            <a:r>
              <a:rPr lang="en-GB" sz="2000" dirty="0">
                <a:solidFill>
                  <a:srgbClr val="0070C0"/>
                </a:solidFill>
              </a:rPr>
              <a:t>:  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rgbClr val="0070C0"/>
                </a:solidFill>
              </a:rPr>
              <a:t>persistent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err="1">
                <a:solidFill>
                  <a:srgbClr val="0070C0"/>
                </a:solidFill>
              </a:rPr>
              <a:t>identifiers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err="1">
                <a:solidFill>
                  <a:srgbClr val="0070C0"/>
                </a:solidFill>
              </a:rPr>
              <a:t>pointing</a:t>
            </a:r>
            <a:r>
              <a:rPr lang="pl-PL" sz="2000" dirty="0">
                <a:solidFill>
                  <a:srgbClr val="0070C0"/>
                </a:solidFill>
              </a:rPr>
              <a:t> to the data</a:t>
            </a:r>
            <a:endParaRPr lang="pl-PL" sz="2000" dirty="0">
              <a:solidFill>
                <a:srgbClr val="0070C0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rgbClr val="0070C0"/>
                </a:solidFill>
              </a:rPr>
              <a:t>descriptions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err="1">
                <a:solidFill>
                  <a:srgbClr val="0070C0"/>
                </a:solidFill>
              </a:rPr>
              <a:t>that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err="1">
                <a:solidFill>
                  <a:srgbClr val="0070C0"/>
                </a:solidFill>
              </a:rPr>
              <a:t>allow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err="1">
                <a:solidFill>
                  <a:srgbClr val="0070C0"/>
                </a:solidFill>
              </a:rPr>
              <a:t>discovery</a:t>
            </a:r>
            <a:r>
              <a:rPr lang="pl-PL" sz="2000" dirty="0">
                <a:solidFill>
                  <a:srgbClr val="0070C0"/>
                </a:solidFill>
              </a:rPr>
              <a:t> by</a:t>
            </a:r>
            <a:r>
              <a:rPr lang="en-GB" sz="2000" dirty="0">
                <a:solidFill>
                  <a:srgbClr val="0070C0"/>
                </a:solidFill>
              </a:rPr>
              <a:t> both humans and computers</a:t>
            </a:r>
          </a:p>
          <a:p>
            <a:endParaRPr lang="en-GB" sz="2000" dirty="0">
              <a:solidFill>
                <a:srgbClr val="0070C0"/>
              </a:solidFill>
            </a:endParaRPr>
          </a:p>
          <a:p>
            <a:r>
              <a:rPr lang="en-GB" sz="2000" b="1" dirty="0">
                <a:solidFill>
                  <a:srgbClr val="0070C0"/>
                </a:solidFill>
              </a:rPr>
              <a:t>Accessible</a:t>
            </a:r>
            <a:r>
              <a:rPr lang="en-GB" sz="2000" dirty="0">
                <a:solidFill>
                  <a:srgbClr val="0070C0"/>
                </a:solidFill>
              </a:rPr>
              <a:t>: 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</a:rPr>
              <a:t>(meta)data retrieval</a:t>
            </a:r>
            <a:r>
              <a:rPr lang="pl-PL" sz="2000" dirty="0">
                <a:solidFill>
                  <a:srgbClr val="0070C0"/>
                </a:solidFill>
              </a:rPr>
              <a:t> by standard protocols (http)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0070C0"/>
                </a:solidFill>
              </a:rPr>
              <a:t>m</a:t>
            </a:r>
            <a:r>
              <a:rPr lang="en-GB" sz="2000" dirty="0" err="1">
                <a:solidFill>
                  <a:srgbClr val="0070C0"/>
                </a:solidFill>
              </a:rPr>
              <a:t>etadata</a:t>
            </a:r>
            <a:r>
              <a:rPr lang="en-GB" sz="2000" dirty="0">
                <a:solidFill>
                  <a:srgbClr val="0070C0"/>
                </a:solidFill>
              </a:rPr>
              <a:t> available even when the data are no</a:t>
            </a:r>
            <a:r>
              <a:rPr lang="pl-PL" sz="2000" dirty="0">
                <a:solidFill>
                  <a:srgbClr val="0070C0"/>
                </a:solidFill>
              </a:rPr>
              <a:t>t</a:t>
            </a:r>
            <a:endParaRPr lang="en-GB" sz="2000" dirty="0">
              <a:solidFill>
                <a:srgbClr val="0070C0"/>
              </a:solidFill>
            </a:endParaRPr>
          </a:p>
          <a:p>
            <a:endParaRPr lang="en-GB" sz="2000" dirty="0">
              <a:solidFill>
                <a:srgbClr val="0070C0"/>
              </a:solidFill>
            </a:endParaRPr>
          </a:p>
          <a:p>
            <a:r>
              <a:rPr lang="en-GB" sz="2000" b="1" dirty="0">
                <a:solidFill>
                  <a:srgbClr val="0070C0"/>
                </a:solidFill>
              </a:rPr>
              <a:t>Interoperable</a:t>
            </a:r>
            <a:r>
              <a:rPr lang="en-GB" sz="2000" dirty="0">
                <a:solidFill>
                  <a:srgbClr val="0070C0"/>
                </a:solidFill>
              </a:rPr>
              <a:t>: 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0070C0"/>
                </a:solidFill>
              </a:rPr>
              <a:t>(meta)data saved in open/common format (</a:t>
            </a:r>
            <a:r>
              <a:rPr lang="en-GB" sz="2000" dirty="0">
                <a:solidFill>
                  <a:srgbClr val="0070C0"/>
                </a:solidFill>
              </a:rPr>
              <a:t>interpretable for various tools</a:t>
            </a:r>
            <a:r>
              <a:rPr lang="pl-PL" sz="2000" dirty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</a:rPr>
              <a:t>(</a:t>
            </a:r>
            <a:r>
              <a:rPr lang="pl-PL" sz="2000" dirty="0">
                <a:solidFill>
                  <a:srgbClr val="0070C0"/>
                </a:solidFill>
              </a:rPr>
              <a:t>m</a:t>
            </a:r>
            <a:r>
              <a:rPr lang="en-GB" sz="2000" dirty="0">
                <a:solidFill>
                  <a:srgbClr val="0070C0"/>
                </a:solidFill>
              </a:rPr>
              <a:t>eta)data should use vocabularies that follow FAIR principles.</a:t>
            </a:r>
          </a:p>
          <a:p>
            <a:endParaRPr lang="en-GB" sz="2000" dirty="0">
              <a:solidFill>
                <a:srgbClr val="0070C0"/>
              </a:solidFill>
            </a:endParaRPr>
          </a:p>
          <a:p>
            <a:r>
              <a:rPr lang="en-GB" sz="2000" b="1" dirty="0">
                <a:solidFill>
                  <a:srgbClr val="0070C0"/>
                </a:solidFill>
              </a:rPr>
              <a:t>Re-usable</a:t>
            </a:r>
            <a:r>
              <a:rPr lang="en-GB" sz="2000" dirty="0">
                <a:solidFill>
                  <a:srgbClr val="0070C0"/>
                </a:solidFill>
              </a:rPr>
              <a:t>: 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</a:rPr>
              <a:t>data should be well-described so that they can be replicated and/or combined in different settings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0070C0"/>
                </a:solidFill>
              </a:rPr>
              <a:t>conditions of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t</a:t>
            </a:r>
            <a:r>
              <a:rPr lang="en-GB" sz="2000" dirty="0">
                <a:solidFill>
                  <a:srgbClr val="0070C0"/>
                </a:solidFill>
              </a:rPr>
              <a:t>he reuse should be stated with </a:t>
            </a:r>
            <a:r>
              <a:rPr lang="pl-PL" sz="2000" dirty="0">
                <a:solidFill>
                  <a:srgbClr val="0070C0"/>
                </a:solidFill>
              </a:rPr>
              <a:t>a </a:t>
            </a:r>
            <a:r>
              <a:rPr lang="en-GB" sz="2000" dirty="0">
                <a:solidFill>
                  <a:srgbClr val="0070C0"/>
                </a:solidFill>
              </a:rPr>
              <a:t>clear license</a:t>
            </a:r>
          </a:p>
        </p:txBody>
      </p:sp>
    </p:spTree>
    <p:extLst>
      <p:ext uri="{BB962C8B-B14F-4D97-AF65-F5344CB8AC3E}">
        <p14:creationId xmlns:p14="http://schemas.microsoft.com/office/powerpoint/2010/main" val="36866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EE4B5-946D-4302-AC98-9937AF758DFD}"/>
              </a:ext>
            </a:extLst>
          </p:cNvPr>
          <p:cNvSpPr/>
          <p:nvPr/>
        </p:nvSpPr>
        <p:spPr>
          <a:xfrm>
            <a:off x="633167" y="1461257"/>
            <a:ext cx="10925666" cy="449353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200" b="1" dirty="0">
                <a:solidFill>
                  <a:srgbClr val="0070C0"/>
                </a:solidFill>
              </a:rPr>
              <a:t>Findable &amp; Accessible  </a:t>
            </a:r>
          </a:p>
          <a:p>
            <a:endParaRPr lang="en-GB" sz="2200" dirty="0">
              <a:solidFill>
                <a:srgbClr val="0070C0"/>
              </a:solidFill>
            </a:endParaRPr>
          </a:p>
          <a:p>
            <a:r>
              <a:rPr lang="en-GB" sz="2200" u="sng" dirty="0">
                <a:solidFill>
                  <a:srgbClr val="0070C0"/>
                </a:solidFill>
              </a:rPr>
              <a:t>Deposit data to an external, reputable public repository.</a:t>
            </a:r>
            <a:endParaRPr lang="en-GB" sz="2200" u="sng" dirty="0">
              <a:solidFill>
                <a:srgbClr val="0070C0"/>
              </a:solidFill>
              <a:cs typeface="Calibri"/>
            </a:endParaRPr>
          </a:p>
          <a:p>
            <a:endParaRPr lang="en-GB" sz="2200" dirty="0">
              <a:solidFill>
                <a:srgbClr val="0070C0"/>
              </a:solidFill>
            </a:endParaRPr>
          </a:p>
          <a:p>
            <a:r>
              <a:rPr lang="en-GB" sz="2200" dirty="0">
                <a:solidFill>
                  <a:srgbClr val="0070C0"/>
                </a:solidFill>
              </a:rPr>
              <a:t>Repositories provide </a:t>
            </a:r>
            <a:r>
              <a:rPr lang="en-GB" sz="2200" b="1" dirty="0">
                <a:solidFill>
                  <a:srgbClr val="0070C0"/>
                </a:solidFill>
              </a:rPr>
              <a:t>persistent identifiers </a:t>
            </a:r>
            <a:r>
              <a:rPr lang="en-GB" sz="2200" dirty="0">
                <a:solidFill>
                  <a:srgbClr val="0070C0"/>
                </a:solidFill>
              </a:rPr>
              <a:t>(PIDs), catalogue options, advanced metadata searching, and download statistics. Some repositories can also host private data or provide embargo periods, meaning access to all data can be delayed.</a:t>
            </a:r>
            <a:endParaRPr lang="en-GB" sz="2200" dirty="0">
              <a:solidFill>
                <a:srgbClr val="0070C0"/>
              </a:solidFill>
              <a:cs typeface="Calibri"/>
            </a:endParaRPr>
          </a:p>
          <a:p>
            <a:endParaRPr lang="en-GB" sz="22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0070C0"/>
                </a:solidFill>
              </a:rPr>
              <a:t>G</a:t>
            </a:r>
            <a:r>
              <a:rPr lang="en-GB" sz="2200" dirty="0" err="1">
                <a:solidFill>
                  <a:srgbClr val="0070C0"/>
                </a:solidFill>
              </a:rPr>
              <a:t>eneral</a:t>
            </a:r>
            <a:r>
              <a:rPr lang="en-GB" sz="2200" dirty="0">
                <a:solidFill>
                  <a:srgbClr val="0070C0"/>
                </a:solidFill>
              </a:rPr>
              <a:t> “data agnostic” repositories: </a:t>
            </a:r>
            <a:r>
              <a:rPr lang="en-GB" sz="2200" dirty="0">
                <a:solidFill>
                  <a:srgbClr val="0070C0"/>
                </a:solidFill>
                <a:hlinkClick r:id="rId2"/>
              </a:rPr>
              <a:t>Dryad</a:t>
            </a:r>
            <a:r>
              <a:rPr lang="en-GB" sz="2200" dirty="0">
                <a:solidFill>
                  <a:srgbClr val="0070C0"/>
                </a:solidFill>
              </a:rPr>
              <a:t>, </a:t>
            </a:r>
            <a:r>
              <a:rPr lang="en-GB" sz="2200" dirty="0" err="1">
                <a:solidFill>
                  <a:srgbClr val="0070C0"/>
                </a:solidFill>
                <a:hlinkClick r:id="rId3"/>
              </a:rPr>
              <a:t>Zenodo</a:t>
            </a:r>
            <a:r>
              <a:rPr lang="en-GB" sz="2200" dirty="0">
                <a:solidFill>
                  <a:srgbClr val="0070C0"/>
                </a:solidFill>
              </a:rPr>
              <a:t>, </a:t>
            </a:r>
            <a:r>
              <a:rPr lang="en-GB" sz="2200" dirty="0" err="1">
                <a:solidFill>
                  <a:srgbClr val="0070C0"/>
                </a:solidFill>
                <a:hlinkClick r:id="rId4"/>
              </a:rPr>
              <a:t>FigShare</a:t>
            </a:r>
            <a:r>
              <a:rPr lang="en-GB" sz="2200" dirty="0">
                <a:solidFill>
                  <a:srgbClr val="0070C0"/>
                </a:solidFill>
              </a:rPr>
              <a:t>, </a:t>
            </a:r>
            <a:r>
              <a:rPr lang="en-GB" sz="2200" dirty="0" err="1">
                <a:solidFill>
                  <a:srgbClr val="0070C0"/>
                </a:solidFill>
                <a:hlinkClick r:id="rId5"/>
              </a:rPr>
              <a:t>Dataverse</a:t>
            </a:r>
            <a:r>
              <a:rPr lang="en-GB" sz="2200" dirty="0">
                <a:solidFill>
                  <a:srgbClr val="0070C0"/>
                </a:solidFill>
              </a:rPr>
              <a:t>.</a:t>
            </a:r>
            <a:endParaRPr lang="pl-PL" sz="22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0070C0"/>
                </a:solidFill>
              </a:rPr>
              <a:t>D</a:t>
            </a:r>
            <a:r>
              <a:rPr lang="en-GB" sz="2200" dirty="0" err="1">
                <a:solidFill>
                  <a:srgbClr val="0070C0"/>
                </a:solidFill>
              </a:rPr>
              <a:t>omain</a:t>
            </a:r>
            <a:r>
              <a:rPr lang="en-GB" sz="2200" dirty="0">
                <a:solidFill>
                  <a:srgbClr val="0070C0"/>
                </a:solidFill>
              </a:rPr>
              <a:t> specific: </a:t>
            </a:r>
            <a:r>
              <a:rPr lang="en-GB" sz="2200" dirty="0" err="1">
                <a:solidFill>
                  <a:srgbClr val="0070C0"/>
                </a:solidFill>
                <a:hlinkClick r:id="rId6"/>
              </a:rPr>
              <a:t>UniProt</a:t>
            </a:r>
            <a:r>
              <a:rPr lang="en-GB" sz="2200" dirty="0">
                <a:solidFill>
                  <a:srgbClr val="0070C0"/>
                </a:solidFill>
              </a:rPr>
              <a:t> – protein data, </a:t>
            </a:r>
            <a:r>
              <a:rPr lang="en-GB" sz="2200" dirty="0" err="1">
                <a:solidFill>
                  <a:srgbClr val="0070C0"/>
                </a:solidFill>
                <a:hlinkClick r:id="rId7"/>
              </a:rPr>
              <a:t>GenBank</a:t>
            </a:r>
            <a:r>
              <a:rPr lang="en-GB" sz="2200" dirty="0">
                <a:solidFill>
                  <a:srgbClr val="0070C0"/>
                </a:solidFill>
              </a:rPr>
              <a:t> – sequence data, </a:t>
            </a:r>
            <a:r>
              <a:rPr lang="pl-PL" sz="2200" dirty="0">
                <a:solidFill>
                  <a:srgbClr val="0070C0"/>
                </a:solidFill>
              </a:rPr>
              <a:t/>
            </a:r>
            <a:br>
              <a:rPr lang="pl-PL" sz="2200" dirty="0">
                <a:solidFill>
                  <a:srgbClr val="0070C0"/>
                </a:solidFill>
              </a:rPr>
            </a:br>
            <a:r>
              <a:rPr lang="en-GB" sz="2200" dirty="0" err="1">
                <a:solidFill>
                  <a:srgbClr val="0070C0"/>
                </a:solidFill>
                <a:hlinkClick r:id="rId8"/>
              </a:rPr>
              <a:t>MetaboLights</a:t>
            </a:r>
            <a:r>
              <a:rPr lang="en-GB" sz="2200" dirty="0">
                <a:solidFill>
                  <a:srgbClr val="0070C0"/>
                </a:solidFill>
              </a:rPr>
              <a:t> – metabolomics data.</a:t>
            </a:r>
            <a:endParaRPr lang="pl-PL" sz="2200" dirty="0">
              <a:solidFill>
                <a:srgbClr val="0070C0"/>
              </a:solidFill>
            </a:endParaRPr>
          </a:p>
          <a:p>
            <a:r>
              <a:rPr lang="pl-PL" sz="2200" dirty="0">
                <a:solidFill>
                  <a:srgbClr val="0070C0"/>
                </a:solidFill>
              </a:rPr>
              <a:t> </a:t>
            </a:r>
          </a:p>
          <a:p>
            <a:r>
              <a:rPr lang="pl-PL" sz="2200" dirty="0">
                <a:solidFill>
                  <a:srgbClr val="0070C0"/>
                </a:solidFill>
                <a:cs typeface="Calibri"/>
              </a:rPr>
              <a:t>Check </a:t>
            </a:r>
            <a:r>
              <a:rPr lang="pl-PL" sz="2200" b="1" dirty="0">
                <a:solidFill>
                  <a:srgbClr val="0070C0"/>
                </a:solidFill>
                <a:cs typeface="Calibri"/>
              </a:rPr>
              <a:t>FAIRsharing.org</a:t>
            </a:r>
            <a:r>
              <a:rPr lang="pl-PL" sz="2200" dirty="0">
                <a:solidFill>
                  <a:srgbClr val="0070C0"/>
                </a:solidFill>
                <a:cs typeface="Calibri"/>
              </a:rPr>
              <a:t> for your type!!!</a:t>
            </a:r>
            <a:endParaRPr lang="en-GB" sz="2200" dirty="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17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5B1F-4F7D-4B0E-B52B-0D935F9C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Interoperable</a:t>
            </a:r>
          </a:p>
          <a:p>
            <a:r>
              <a:rPr lang="pl-PL" dirty="0">
                <a:solidFill>
                  <a:srgbClr val="0070C0"/>
                </a:solidFill>
              </a:rPr>
              <a:t>U</a:t>
            </a:r>
            <a:r>
              <a:rPr lang="en-GB" dirty="0">
                <a:solidFill>
                  <a:srgbClr val="0070C0"/>
                </a:solidFill>
              </a:rPr>
              <a:t>se .csv or .</a:t>
            </a:r>
            <a:r>
              <a:rPr lang="en-GB" dirty="0" err="1">
                <a:solidFill>
                  <a:srgbClr val="0070C0"/>
                </a:solidFill>
              </a:rPr>
              <a:t>xls</a:t>
            </a:r>
            <a:r>
              <a:rPr lang="en-GB" dirty="0">
                <a:solidFill>
                  <a:srgbClr val="0070C0"/>
                </a:solidFill>
              </a:rPr>
              <a:t> files for numerical data. </a:t>
            </a:r>
            <a:r>
              <a:rPr lang="en-GB" b="1" dirty="0">
                <a:solidFill>
                  <a:srgbClr val="0070C0"/>
                </a:solidFill>
              </a:rPr>
              <a:t>Never</a:t>
            </a:r>
            <a:r>
              <a:rPr lang="en-GB" dirty="0">
                <a:solidFill>
                  <a:srgbClr val="0070C0"/>
                </a:solidFill>
              </a:rPr>
              <a:t> share data tables as word or pdf</a:t>
            </a:r>
          </a:p>
          <a:p>
            <a:r>
              <a:rPr lang="en-GB" dirty="0">
                <a:solidFill>
                  <a:srgbClr val="0070C0"/>
                </a:solidFill>
              </a:rPr>
              <a:t>Provide underlying numerical data for all plots and graphs</a:t>
            </a:r>
            <a:endParaRPr lang="pl-PL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Use common file formats (domain specific)</a:t>
            </a:r>
          </a:p>
          <a:p>
            <a:r>
              <a:rPr lang="en-GB" dirty="0">
                <a:solidFill>
                  <a:srgbClr val="0070C0"/>
                </a:solidFill>
              </a:rPr>
              <a:t>Convert proprietary binary formats to open ones. For example convert </a:t>
            </a:r>
            <a:r>
              <a:rPr lang="en-GB" dirty="0" err="1">
                <a:solidFill>
                  <a:srgbClr val="0070C0"/>
                </a:solidFill>
              </a:rPr>
              <a:t>Snapgene</a:t>
            </a:r>
            <a:r>
              <a:rPr lang="en-GB" dirty="0">
                <a:solidFill>
                  <a:srgbClr val="0070C0"/>
                </a:solidFill>
              </a:rPr>
              <a:t> to </a:t>
            </a:r>
            <a:r>
              <a:rPr lang="en-GB" dirty="0" err="1">
                <a:solidFill>
                  <a:srgbClr val="0070C0"/>
                </a:solidFill>
              </a:rPr>
              <a:t>Genbank</a:t>
            </a:r>
            <a:r>
              <a:rPr lang="en-GB" dirty="0">
                <a:solidFill>
                  <a:srgbClr val="0070C0"/>
                </a:solidFill>
              </a:rPr>
              <a:t>/SBOL, microscopy </a:t>
            </a:r>
            <a:r>
              <a:rPr lang="en-GB" dirty="0" err="1">
                <a:solidFill>
                  <a:srgbClr val="0070C0"/>
                </a:solidFill>
              </a:rPr>
              <a:t>multistack</a:t>
            </a:r>
            <a:r>
              <a:rPr lang="en-GB" dirty="0">
                <a:solidFill>
                  <a:srgbClr val="0070C0"/>
                </a:solidFill>
              </a:rPr>
              <a:t> images to OME-TIFF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1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5B1F-4F7D-4B0E-B52B-0D935F9C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2"/>
            <a:ext cx="10515600" cy="50716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Reusable</a:t>
            </a: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r>
              <a:rPr lang="pl-PL" dirty="0">
                <a:solidFill>
                  <a:srgbClr val="0070C0"/>
                </a:solidFill>
              </a:rPr>
              <a:t>d</a:t>
            </a:r>
            <a:r>
              <a:rPr lang="en-GB" dirty="0">
                <a:solidFill>
                  <a:srgbClr val="0070C0"/>
                </a:solidFill>
              </a:rPr>
              <a:t>escribe your data well (good metadata)</a:t>
            </a:r>
          </a:p>
          <a:p>
            <a:r>
              <a:rPr lang="en-GB" dirty="0">
                <a:solidFill>
                  <a:srgbClr val="0070C0"/>
                </a:solidFill>
              </a:rPr>
              <a:t>write a README file describing the data</a:t>
            </a:r>
          </a:p>
          <a:p>
            <a:r>
              <a:rPr lang="en-GB" dirty="0">
                <a:solidFill>
                  <a:srgbClr val="0070C0"/>
                </a:solidFill>
              </a:rPr>
              <a:t>provide as many details as possible (prepare good metadata)</a:t>
            </a:r>
          </a:p>
          <a:p>
            <a:r>
              <a:rPr lang="en-GB" dirty="0">
                <a:solidFill>
                  <a:srgbClr val="0070C0"/>
                </a:solidFill>
              </a:rPr>
              <a:t>use descriptive column headers for the data tables</a:t>
            </a:r>
          </a:p>
          <a:p>
            <a:r>
              <a:rPr lang="en-GB" dirty="0">
                <a:solidFill>
                  <a:srgbClr val="0070C0"/>
                </a:solidFill>
              </a:rPr>
              <a:t>tidy data tables, make them analysis friendly</a:t>
            </a:r>
          </a:p>
          <a:p>
            <a:r>
              <a:rPr lang="en-GB" dirty="0">
                <a:solidFill>
                  <a:srgbClr val="0070C0"/>
                </a:solidFill>
              </a:rPr>
              <a:t>use (meta)data formats (e.g. SBML, SBOL)</a:t>
            </a:r>
          </a:p>
          <a:p>
            <a:r>
              <a:rPr lang="en-GB" dirty="0">
                <a:solidFill>
                  <a:srgbClr val="0070C0"/>
                </a:solidFill>
              </a:rPr>
              <a:t>use commonly known terms and PIDs in descriptions</a:t>
            </a:r>
          </a:p>
          <a:p>
            <a:r>
              <a:rPr lang="en-GB" dirty="0">
                <a:solidFill>
                  <a:srgbClr val="0070C0"/>
                </a:solidFill>
              </a:rPr>
              <a:t>follow Minimum Information Standards</a:t>
            </a:r>
            <a:endParaRPr lang="pl-PL" dirty="0">
              <a:solidFill>
                <a:srgbClr val="0070C0"/>
              </a:solidFill>
            </a:endParaRPr>
          </a:p>
          <a:p>
            <a:r>
              <a:rPr lang="pl-PL" b="1" dirty="0">
                <a:solidFill>
                  <a:srgbClr val="0070C0"/>
                </a:solidFill>
              </a:rPr>
              <a:t>a</a:t>
            </a:r>
            <a:r>
              <a:rPr lang="en-GB" b="1" dirty="0" err="1">
                <a:solidFill>
                  <a:srgbClr val="0070C0"/>
                </a:solidFill>
              </a:rPr>
              <a:t>ttach</a:t>
            </a:r>
            <a:r>
              <a:rPr lang="en-GB" b="1" dirty="0">
                <a:solidFill>
                  <a:srgbClr val="0070C0"/>
                </a:solidFill>
              </a:rPr>
              <a:t> license files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10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and You</a:t>
            </a:r>
          </a:p>
        </p:txBody>
      </p:sp>
      <p:pic>
        <p:nvPicPr>
          <p:cNvPr id="4" name="Picture 2" descr="http://2.bp.blogspot.com/-pSVlRf9P_q0/V-zHNtoNHmI/AAAAAAAALGU/mVlaYp0n1DMtmp9rRMtAwV_a0Jj-MD2fwCK4B/s1600/FAIR.png">
            <a:extLst>
              <a:ext uri="{FF2B5EF4-FFF2-40B4-BE49-F238E27FC236}">
                <a16:creationId xmlns:a16="http://schemas.microsoft.com/office/drawing/2014/main" id="{F1145B5C-E672-4E3C-B4D6-B2EC4336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68" y="2190209"/>
            <a:ext cx="9036496" cy="30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9D8DC5-0E5F-4B99-900C-3E278A5F248F}"/>
              </a:ext>
            </a:extLst>
          </p:cNvPr>
          <p:cNvSpPr/>
          <p:nvPr/>
        </p:nvSpPr>
        <p:spPr>
          <a:xfrm>
            <a:off x="6096000" y="5244416"/>
            <a:ext cx="13548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Intelligible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F2D28B-48FB-4842-BF60-77A16A3FBD58}"/>
              </a:ext>
            </a:extLst>
          </p:cNvPr>
          <p:cNvSpPr/>
          <p:nvPr/>
        </p:nvSpPr>
        <p:spPr>
          <a:xfrm>
            <a:off x="8210279" y="5257000"/>
            <a:ext cx="1655774" cy="4154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Reproducible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D77CC-C0EF-4659-87DC-E623FBCA6E30}"/>
              </a:ext>
            </a:extLst>
          </p:cNvPr>
          <p:cNvSpPr/>
          <p:nvPr/>
        </p:nvSpPr>
        <p:spPr>
          <a:xfrm>
            <a:off x="1988588" y="5257000"/>
            <a:ext cx="97174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Citable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6A31C1-ACF8-4FA1-AF05-7B006780E7B3}"/>
              </a:ext>
            </a:extLst>
          </p:cNvPr>
          <p:cNvSpPr/>
          <p:nvPr/>
        </p:nvSpPr>
        <p:spPr>
          <a:xfrm>
            <a:off x="3440316" y="5257000"/>
            <a:ext cx="221688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Track &amp; Countable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55002-18C5-4D7D-B132-2D7C4273B10D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CREDITS [5] CC BY</a:t>
            </a:r>
          </a:p>
        </p:txBody>
      </p:sp>
    </p:spTree>
    <p:extLst>
      <p:ext uri="{BB962C8B-B14F-4D97-AF65-F5344CB8AC3E}">
        <p14:creationId xmlns:p14="http://schemas.microsoft.com/office/powerpoint/2010/main" val="375650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FAIR </a:t>
            </a:r>
            <a:r>
              <a:rPr lang="pl-PL" dirty="0">
                <a:solidFill>
                  <a:srgbClr val="0070C0"/>
                </a:solidFill>
              </a:rPr>
              <a:t>example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2"/>
            <a:ext cx="10515600" cy="50716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</a:rPr>
              <a:t>What makes it FAIR</a:t>
            </a: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u="sng" dirty="0">
                <a:hlinkClick r:id="rId2"/>
              </a:rPr>
              <a:t>https://doi.org/10.5281/zenodo.6339631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46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742" y="1301262"/>
            <a:ext cx="71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69254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d_DaSH">
            <a:extLst>
              <a:ext uri="{FF2B5EF4-FFF2-40B4-BE49-F238E27FC236}">
                <a16:creationId xmlns:a16="http://schemas.microsoft.com/office/drawing/2014/main" id="{9D1BBF7C-A031-41E6-BB30-3FB40874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8676" y="2663036"/>
            <a:ext cx="322126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6000" dirty="0">
                <a:solidFill>
                  <a:srgbClr val="0070C0"/>
                </a:solidFill>
              </a:rPr>
              <a:t>Metadata</a:t>
            </a:r>
            <a:endParaRPr lang="en-GB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547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845F28-7A93-41D0-8E36-1A397731764E}"/>
              </a:ext>
            </a:extLst>
          </p:cNvPr>
          <p:cNvSpPr txBox="1"/>
          <p:nvPr/>
        </p:nvSpPr>
        <p:spPr>
          <a:xfrm>
            <a:off x="662623" y="5817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What is data?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4A377-36F7-404A-A2E0-D7B72AA22283}"/>
              </a:ext>
            </a:extLst>
          </p:cNvPr>
          <p:cNvSpPr txBox="1"/>
          <p:nvPr/>
        </p:nvSpPr>
        <p:spPr>
          <a:xfrm>
            <a:off x="662622" y="1319299"/>
            <a:ext cx="9967277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can be defined as facts, figures, or information that is collected, used and stored for reference or analysis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4DBF3-12A9-4254-8716-8B45108A5EB9}"/>
              </a:ext>
            </a:extLst>
          </p:cNvPr>
          <p:cNvSpPr txBox="1"/>
          <p:nvPr/>
        </p:nvSpPr>
        <p:spPr>
          <a:xfrm>
            <a:off x="662622" y="2459735"/>
            <a:ext cx="9277004" cy="3876959"/>
          </a:xfrm>
          <a:prstGeom prst="rect">
            <a:avLst/>
          </a:prstGeom>
          <a:solidFill>
            <a:srgbClr val="D9EEF3"/>
          </a:solidFill>
          <a:effectLst>
            <a:softEdge rad="3175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l-PL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Information </a:t>
            </a:r>
            <a:r>
              <a:rPr lang="pl-PL" sz="2000" b="1" dirty="0" err="1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about</a:t>
            </a:r>
            <a:r>
              <a:rPr lang="pl-PL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 p</a:t>
            </a:r>
            <a:r>
              <a:rPr lang="en-GB" sz="2000" b="1" dirty="0" err="1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hysical</a:t>
            </a: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 samples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: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 </a:t>
            </a:r>
            <a:endParaRPr lang="en-GB" sz="20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	animal/ plant tissue (live, in culture, frozen, etc)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	bacterial / yeast stocks etc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 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/>
              <a:buChar char="§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Quantitative / numerical data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Spreadsheets (tables), csv files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Images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 (pictures, microscopy images, 3D scans)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Code 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(Software programs, analysis codes, algorithms)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 </a:t>
            </a:r>
            <a:endParaRPr lang="en-GB" sz="20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DNA/RNA </a:t>
            </a:r>
            <a:r>
              <a:rPr lang="pt-BR" sz="2000" b="1" dirty="0" err="1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sequences</a:t>
            </a:r>
            <a:r>
              <a:rPr lang="pt-BR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 </a:t>
            </a:r>
            <a:r>
              <a:rPr lang="pt-BR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(</a:t>
            </a:r>
            <a:r>
              <a:rPr lang="pt-BR" sz="2000" dirty="0" err="1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plasmids</a:t>
            </a:r>
            <a:r>
              <a:rPr lang="pt-BR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, </a:t>
            </a:r>
            <a:r>
              <a:rPr lang="pt-BR" sz="2000" dirty="0" err="1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sequencing</a:t>
            </a:r>
            <a:r>
              <a:rPr lang="pt-BR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 files, </a:t>
            </a:r>
            <a:r>
              <a:rPr lang="pt-BR" sz="2000" dirty="0" err="1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etc</a:t>
            </a:r>
            <a:r>
              <a:rPr lang="pt-BR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sz="2000" b="1" dirty="0" err="1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Protocols</a:t>
            </a:r>
            <a:r>
              <a:rPr lang="pt-BR" sz="2000" dirty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 (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recipes, laboratory and measurement protocols)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3" descr="Diagram, icon&#10;&#10;Description automatically generated">
            <a:extLst>
              <a:ext uri="{FF2B5EF4-FFF2-40B4-BE49-F238E27FC236}">
                <a16:creationId xmlns:a16="http://schemas.microsoft.com/office/drawing/2014/main" id="{C60AEB1E-F487-B653-B9E4-F30BA2939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66"/>
          <a:stretch/>
        </p:blipFill>
        <p:spPr>
          <a:xfrm>
            <a:off x="7470648" y="2459735"/>
            <a:ext cx="2468978" cy="12600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5400000">
            <a:off x="9224045" y="3090521"/>
            <a:ext cx="16466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i="1" dirty="0" smtClean="0">
                <a:solidFill>
                  <a:schemeClr val="bg2">
                    <a:lumMod val="75000"/>
                  </a:schemeClr>
                </a:solidFill>
              </a:rPr>
              <a:t>Designed </a:t>
            </a:r>
            <a:r>
              <a:rPr lang="en-GB" sz="800" i="1" dirty="0">
                <a:solidFill>
                  <a:schemeClr val="bg2">
                    <a:lumMod val="75000"/>
                  </a:schemeClr>
                </a:solidFill>
              </a:rPr>
              <a:t>by Anindyanfitri / </a:t>
            </a:r>
            <a:r>
              <a:rPr lang="en-GB" sz="800" i="1" dirty="0" smtClean="0">
                <a:solidFill>
                  <a:schemeClr val="bg2">
                    <a:lumMod val="75000"/>
                  </a:schemeClr>
                </a:solidFill>
              </a:rPr>
              <a:t>Freepik</a:t>
            </a:r>
            <a:endParaRPr lang="en-GB" sz="8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97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1C2D1A-18B4-4E57-AEAE-F6F94593C916}"/>
              </a:ext>
            </a:extLst>
          </p:cNvPr>
          <p:cNvSpPr txBox="1"/>
          <p:nvPr/>
        </p:nvSpPr>
        <p:spPr>
          <a:xfrm>
            <a:off x="7417697" y="6211723"/>
            <a:ext cx="3061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333333"/>
                </a:solidFill>
                <a:effectLst/>
              </a:rPr>
              <a:t>Figure credits: </a:t>
            </a:r>
            <a:r>
              <a:rPr lang="en-GB" sz="1200" i="1">
                <a:solidFill>
                  <a:srgbClr val="333333"/>
                </a:solidFill>
              </a:rPr>
              <a:t>María Eugenia Goya</a:t>
            </a:r>
            <a:endParaRPr lang="en-GB" sz="1200"/>
          </a:p>
        </p:txBody>
      </p:sp>
      <p:pic>
        <p:nvPicPr>
          <p:cNvPr id="3" name="Picture 2" descr="A picture containing invertebrate, worm, green&#10;&#10;Description automatically generated">
            <a:extLst>
              <a:ext uri="{FF2B5EF4-FFF2-40B4-BE49-F238E27FC236}">
                <a16:creationId xmlns:a16="http://schemas.microsoft.com/office/drawing/2014/main" id="{16943301-CDE9-014C-90BF-DC6CF976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28" y="931286"/>
            <a:ext cx="6930573" cy="5280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AD919-8120-014B-B3D7-458613EBECC4}"/>
              </a:ext>
            </a:extLst>
          </p:cNvPr>
          <p:cNvSpPr txBox="1"/>
          <p:nvPr/>
        </p:nvSpPr>
        <p:spPr>
          <a:xfrm>
            <a:off x="531405" y="3073980"/>
            <a:ext cx="3677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rgbClr val="0070C0"/>
                </a:solidFill>
              </a:rPr>
              <a:t>What information can you guess without the associated description (metadata)?</a:t>
            </a:r>
          </a:p>
        </p:txBody>
      </p:sp>
    </p:spTree>
    <p:extLst>
      <p:ext uri="{BB962C8B-B14F-4D97-AF65-F5344CB8AC3E}">
        <p14:creationId xmlns:p14="http://schemas.microsoft.com/office/powerpoint/2010/main" val="188333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" y="424873"/>
            <a:ext cx="12112302" cy="64331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074CBAA-282A-D345-B648-FF32D4429FA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Evolution of Open Science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2404879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E3ADFC-0734-4BCB-A0C6-D542DF3CFD5B}"/>
              </a:ext>
            </a:extLst>
          </p:cNvPr>
          <p:cNvSpPr txBox="1"/>
          <p:nvPr/>
        </p:nvSpPr>
        <p:spPr>
          <a:xfrm>
            <a:off x="662623" y="5817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What is metadata?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A0E75-D6A1-47A7-BA26-EA9912BB8BF0}"/>
              </a:ext>
            </a:extLst>
          </p:cNvPr>
          <p:cNvSpPr txBox="1"/>
          <p:nvPr/>
        </p:nvSpPr>
        <p:spPr>
          <a:xfrm>
            <a:off x="814192" y="1787056"/>
            <a:ext cx="97840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Metadata is the</a:t>
            </a:r>
            <a:r>
              <a:rPr lang="en-US" sz="240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data about data! </a:t>
            </a: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Description </a:t>
            </a:r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 information </a:t>
            </a:r>
            <a:r>
              <a:rPr lang="en-US" sz="240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of the data </a:t>
            </a:r>
            <a:endParaRPr lang="en-GB" sz="240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05CE7-4E27-4FC9-A321-796EBA96189A}"/>
              </a:ext>
            </a:extLst>
          </p:cNvPr>
          <p:cNvSpPr txBox="1"/>
          <p:nvPr/>
        </p:nvSpPr>
        <p:spPr>
          <a:xfrm>
            <a:off x="888091" y="3881362"/>
            <a:ext cx="4699175" cy="954107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The data has little or no meaning without metadata</a:t>
            </a: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35E9A-AF3A-4F9F-93DC-D0D480B083E4}"/>
              </a:ext>
            </a:extLst>
          </p:cNvPr>
          <p:cNvSpPr txBox="1"/>
          <p:nvPr/>
        </p:nvSpPr>
        <p:spPr>
          <a:xfrm>
            <a:off x="814192" y="5604412"/>
            <a:ext cx="8566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0070C0"/>
                </a:solidFill>
                <a:effectLst/>
                <a:latin typeface="Ubuntu"/>
              </a:rPr>
              <a:t>It should be continuously added to your research data </a:t>
            </a:r>
          </a:p>
          <a:p>
            <a:r>
              <a:rPr lang="en-US" b="1" i="0">
                <a:solidFill>
                  <a:srgbClr val="0070C0"/>
                </a:solidFill>
                <a:effectLst/>
                <a:latin typeface="Ubuntu"/>
              </a:rPr>
              <a:t>(not just at the beginning or end of a project!)</a:t>
            </a:r>
            <a:endParaRPr lang="en-GB" b="1">
              <a:solidFill>
                <a:srgbClr val="0070C0"/>
              </a:solidFill>
            </a:endParaRPr>
          </a:p>
        </p:txBody>
      </p:sp>
      <p:pic>
        <p:nvPicPr>
          <p:cNvPr id="2052" name="Picture 4" descr="Metadata: A Solution Without A Universal Protocol | FYIMusicNews">
            <a:extLst>
              <a:ext uri="{FF2B5EF4-FFF2-40B4-BE49-F238E27FC236}">
                <a16:creationId xmlns:a16="http://schemas.microsoft.com/office/drawing/2014/main" id="{F9D952D0-A786-48BE-BEDA-053C0524F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r="16973"/>
          <a:stretch/>
        </p:blipFill>
        <p:spPr bwMode="auto">
          <a:xfrm>
            <a:off x="6901915" y="1899074"/>
            <a:ext cx="3924962" cy="329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142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1C2D1A-18B4-4E57-AEAE-F6F94593C916}"/>
              </a:ext>
            </a:extLst>
          </p:cNvPr>
          <p:cNvSpPr txBox="1"/>
          <p:nvPr/>
        </p:nvSpPr>
        <p:spPr>
          <a:xfrm>
            <a:off x="7417697" y="6211723"/>
            <a:ext cx="3061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0070C0"/>
                </a:solidFill>
                <a:effectLst/>
              </a:rPr>
              <a:t>Figure credits: </a:t>
            </a:r>
            <a:r>
              <a:rPr lang="en-GB" sz="1200" i="1">
                <a:solidFill>
                  <a:srgbClr val="0070C0"/>
                </a:solidFill>
              </a:rPr>
              <a:t>María Eugenia Goya</a:t>
            </a:r>
            <a:endParaRPr lang="en-GB" sz="1200">
              <a:solidFill>
                <a:srgbClr val="0070C0"/>
              </a:solidFill>
            </a:endParaRPr>
          </a:p>
        </p:txBody>
      </p:sp>
      <p:pic>
        <p:nvPicPr>
          <p:cNvPr id="3" name="Picture 2" descr="A picture containing invertebrate, worm, green&#10;&#10;Description automatically generated">
            <a:extLst>
              <a:ext uri="{FF2B5EF4-FFF2-40B4-BE49-F238E27FC236}">
                <a16:creationId xmlns:a16="http://schemas.microsoft.com/office/drawing/2014/main" id="{16943301-CDE9-014C-90BF-DC6CF976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28" y="931286"/>
            <a:ext cx="6930573" cy="5280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AD919-8120-014B-B3D7-458613EBECC4}"/>
              </a:ext>
            </a:extLst>
          </p:cNvPr>
          <p:cNvSpPr txBox="1"/>
          <p:nvPr/>
        </p:nvSpPr>
        <p:spPr>
          <a:xfrm>
            <a:off x="600979" y="931286"/>
            <a:ext cx="3677221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>
                <a:solidFill>
                  <a:srgbClr val="0070C0"/>
                </a:solidFill>
              </a:rPr>
              <a:t>What information </a:t>
            </a:r>
            <a:r>
              <a:rPr lang="pl-PL" sz="2400" err="1">
                <a:solidFill>
                  <a:srgbClr val="0070C0"/>
                </a:solidFill>
              </a:rPr>
              <a:t>would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you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need</a:t>
            </a:r>
            <a:r>
              <a:rPr lang="pl-PL" sz="2400">
                <a:solidFill>
                  <a:srgbClr val="0070C0"/>
                </a:solidFill>
              </a:rPr>
              <a:t> to re-</a:t>
            </a:r>
            <a:r>
              <a:rPr lang="pl-PL" sz="2400" err="1">
                <a:solidFill>
                  <a:srgbClr val="0070C0"/>
                </a:solidFill>
              </a:rPr>
              <a:t>use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that</a:t>
            </a:r>
            <a:r>
              <a:rPr lang="pl-PL" sz="2400">
                <a:solidFill>
                  <a:srgbClr val="0070C0"/>
                </a:solidFill>
              </a:rPr>
              <a:t> data?</a:t>
            </a: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r>
              <a:rPr lang="pl-PL" sz="2400" err="1">
                <a:solidFill>
                  <a:srgbClr val="0070C0"/>
                </a:solidFill>
              </a:rPr>
              <a:t>Exercise</a:t>
            </a:r>
            <a:endParaRPr lang="pl-PL" sz="2400" err="1">
              <a:solidFill>
                <a:srgbClr val="0070C0"/>
              </a:solidFill>
              <a:ea typeface="Calibri"/>
              <a:cs typeface="Calibri"/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r>
              <a:rPr lang="pl-PL" sz="2400" err="1">
                <a:solidFill>
                  <a:srgbClr val="0070C0"/>
                </a:solidFill>
              </a:rPr>
              <a:t>Suggestions</a:t>
            </a:r>
            <a:r>
              <a:rPr lang="pl-PL" sz="2400">
                <a:solidFill>
                  <a:srgbClr val="0070C0"/>
                </a:solidFill>
              </a:rPr>
              <a:t>:</a:t>
            </a:r>
            <a:endParaRPr lang="pl-PL" sz="2400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>
                <a:solidFill>
                  <a:srgbClr val="0070C0"/>
                </a:solidFill>
              </a:rPr>
              <a:t>Author</a:t>
            </a:r>
            <a:endParaRPr lang="pl-PL" sz="2400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 err="1">
                <a:solidFill>
                  <a:srgbClr val="0070C0"/>
                </a:solidFill>
              </a:rPr>
              <a:t>What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it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is</a:t>
            </a:r>
            <a:endParaRPr lang="pl-PL" sz="2400" err="1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 err="1">
                <a:solidFill>
                  <a:srgbClr val="0070C0"/>
                </a:solidFill>
              </a:rPr>
              <a:t>What</a:t>
            </a:r>
            <a:r>
              <a:rPr lang="pl-PL" sz="2400">
                <a:solidFill>
                  <a:srgbClr val="0070C0"/>
                </a:solidFill>
              </a:rPr>
              <a:t> was </a:t>
            </a:r>
            <a:r>
              <a:rPr lang="pl-PL" sz="2400" err="1">
                <a:solidFill>
                  <a:srgbClr val="0070C0"/>
                </a:solidFill>
              </a:rPr>
              <a:t>measured</a:t>
            </a:r>
            <a:endParaRPr lang="pl-PL" sz="2400" err="1">
              <a:solidFill>
                <a:srgbClr val="0070C0"/>
              </a:solidFill>
              <a:ea typeface="Calibri"/>
              <a:cs typeface="Calibri"/>
            </a:endParaRPr>
          </a:p>
          <a:p>
            <a:pPr algn="ctr"/>
            <a:endParaRPr lang="en-GB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00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AD8A02-8812-4D52-9173-BB1C360AA460}"/>
              </a:ext>
            </a:extLst>
          </p:cNvPr>
          <p:cNvSpPr txBox="1"/>
          <p:nvPr/>
        </p:nvSpPr>
        <p:spPr>
          <a:xfrm>
            <a:off x="2447272" y="2283523"/>
            <a:ext cx="7695020" cy="461665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0070C0"/>
                </a:solidFill>
                <a:effectLst/>
                <a:latin typeface="Ubuntu"/>
              </a:rPr>
              <a:t>Think as a consumer</a:t>
            </a:r>
            <a:r>
              <a:rPr lang="en-US" sz="2400" b="0" i="0">
                <a:solidFill>
                  <a:srgbClr val="0070C0"/>
                </a:solidFill>
                <a:effectLst/>
                <a:latin typeface="Ubuntu"/>
              </a:rPr>
              <a:t> of your data not the producer!</a:t>
            </a:r>
            <a:endParaRPr lang="en-GB" sz="24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6622B-9771-4669-B8BD-ECDB7177FFAC}"/>
              </a:ext>
            </a:extLst>
          </p:cNvPr>
          <p:cNvSpPr txBox="1"/>
          <p:nvPr/>
        </p:nvSpPr>
        <p:spPr>
          <a:xfrm>
            <a:off x="662623" y="5817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What is metadata?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0CAE0-A712-45C0-81F0-D2E6D67BB1BC}"/>
              </a:ext>
            </a:extLst>
          </p:cNvPr>
          <p:cNvSpPr txBox="1"/>
          <p:nvPr/>
        </p:nvSpPr>
        <p:spPr>
          <a:xfrm>
            <a:off x="776613" y="1301280"/>
            <a:ext cx="2769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Adding metadata </a:t>
            </a: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9A54B-3D4E-44AF-A1DF-281B29FD1489}"/>
              </a:ext>
            </a:extLst>
          </p:cNvPr>
          <p:cNvSpPr txBox="1"/>
          <p:nvPr/>
        </p:nvSpPr>
        <p:spPr>
          <a:xfrm>
            <a:off x="377867" y="3204211"/>
            <a:ext cx="114362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70C0"/>
                </a:solidFill>
                <a:effectLst/>
              </a:rPr>
              <a:t>What information would another researcher need to understand or reproduce your data?</a:t>
            </a:r>
          </a:p>
          <a:p>
            <a:pPr marL="225425" indent="-22542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70C0"/>
                </a:solidFill>
                <a:effectLst/>
              </a:rPr>
              <a:t>Name of data creator/ Title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70C0"/>
                </a:solidFill>
                <a:effectLst/>
              </a:rPr>
              <a:t>  Project purpose and experimental hypothesis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0070C0"/>
                </a:solidFill>
                <a:effectLst/>
              </a:rPr>
              <a:t>  Biological material, context, details on data acquisition, experimental conditions, etc.</a:t>
            </a:r>
            <a:endParaRPr lang="en-US" sz="2000" b="0" i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6073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531EC7-0D19-4885-A178-C22D1BCA3EEB}"/>
              </a:ext>
            </a:extLst>
          </p:cNvPr>
          <p:cNvSpPr txBox="1"/>
          <p:nvPr/>
        </p:nvSpPr>
        <p:spPr>
          <a:xfrm>
            <a:off x="565979" y="529102"/>
            <a:ext cx="8617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>
                <a:solidFill>
                  <a:srgbClr val="0070C0"/>
                </a:solidFill>
              </a:rPr>
              <a:t>M</a:t>
            </a:r>
            <a:r>
              <a:rPr lang="en-US" sz="3200" b="1" err="1">
                <a:solidFill>
                  <a:srgbClr val="0070C0"/>
                </a:solidFill>
              </a:rPr>
              <a:t>etadata</a:t>
            </a:r>
            <a:r>
              <a:rPr lang="pl-PL" sz="3200" b="1">
                <a:solidFill>
                  <a:srgbClr val="0070C0"/>
                </a:solidFill>
              </a:rPr>
              <a:t> examples (tables or readme)</a:t>
            </a:r>
            <a:endParaRPr lang="en-US" sz="3200" b="1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F065A-B324-4602-9DF1-9C38781091BA}"/>
              </a:ext>
            </a:extLst>
          </p:cNvPr>
          <p:cNvSpPr txBox="1"/>
          <p:nvPr/>
        </p:nvSpPr>
        <p:spPr>
          <a:xfrm>
            <a:off x="519120" y="1438356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Metadata embedded in spreadsheet	</a:t>
            </a:r>
            <a:endParaRPr lang="en-GB" sz="2400">
              <a:solidFill>
                <a:srgbClr val="0070C0"/>
              </a:solidFill>
            </a:endParaRPr>
          </a:p>
        </p:txBody>
      </p:sp>
      <p:pic>
        <p:nvPicPr>
          <p:cNvPr id="9" name="Picture 2" descr="Metadata in data table example">
            <a:extLst>
              <a:ext uri="{FF2B5EF4-FFF2-40B4-BE49-F238E27FC236}">
                <a16:creationId xmlns:a16="http://schemas.microsoft.com/office/drawing/2014/main" id="{FB8486F6-A424-4AC5-8AA1-8E5AC5E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39"/>
          <a:stretch/>
        </p:blipFill>
        <p:spPr bwMode="auto">
          <a:xfrm>
            <a:off x="565979" y="2335714"/>
            <a:ext cx="11322101" cy="30614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2A351-0C69-4884-9BF3-95C8B5744DCD}"/>
              </a:ext>
            </a:extLst>
          </p:cNvPr>
          <p:cNvSpPr txBox="1"/>
          <p:nvPr/>
        </p:nvSpPr>
        <p:spPr>
          <a:xfrm>
            <a:off x="519120" y="5832906"/>
            <a:ext cx="6093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1">
                <a:solidFill>
                  <a:srgbClr val="0070C0"/>
                </a:solidFill>
                <a:effectLst/>
                <a:latin typeface="Ubuntu"/>
              </a:rPr>
              <a:t>Figure credits: Tomasz Zielinski and Andrés Romanowski</a:t>
            </a:r>
            <a:endParaRPr lang="en-GB" sz="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83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11637" y="6420042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>
                <a:solidFill>
                  <a:srgbClr val="0070C0"/>
                </a:solidFill>
              </a:rPr>
              <a:t>https://github.com/Boehmin/NMJ_analysis/blob/main/README.md</a:t>
            </a:r>
          </a:p>
        </p:txBody>
      </p:sp>
      <p:sp>
        <p:nvSpPr>
          <p:cNvPr id="4" name="Rectangle 3"/>
          <p:cNvSpPr/>
          <p:nvPr/>
        </p:nvSpPr>
        <p:spPr>
          <a:xfrm>
            <a:off x="448363" y="1071711"/>
            <a:ext cx="2619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Metadata as README file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31EC7-0D19-4885-A178-C22D1BCA3EEB}"/>
              </a:ext>
            </a:extLst>
          </p:cNvPr>
          <p:cNvSpPr txBox="1"/>
          <p:nvPr/>
        </p:nvSpPr>
        <p:spPr>
          <a:xfrm>
            <a:off x="378025" y="250902"/>
            <a:ext cx="8617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>
                <a:solidFill>
                  <a:srgbClr val="0070C0"/>
                </a:solidFill>
              </a:rPr>
              <a:t>M</a:t>
            </a:r>
            <a:r>
              <a:rPr lang="en-US" sz="3200" b="1" err="1">
                <a:solidFill>
                  <a:srgbClr val="0070C0"/>
                </a:solidFill>
              </a:rPr>
              <a:t>etadata</a:t>
            </a:r>
            <a:r>
              <a:rPr lang="pl-PL" sz="3200" b="1">
                <a:solidFill>
                  <a:srgbClr val="0070C0"/>
                </a:solidFill>
              </a:rPr>
              <a:t> examples (tables or readme)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333" t="10927" r="29166" b="23300"/>
          <a:stretch/>
        </p:blipFill>
        <p:spPr>
          <a:xfrm>
            <a:off x="785168" y="1605856"/>
            <a:ext cx="5446922" cy="4741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231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87" y="591943"/>
            <a:ext cx="4703027" cy="4703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71F24-7544-634C-A382-88A354163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8044" y="-187148"/>
            <a:ext cx="7998744" cy="2117548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(Meta)data in Excel</a:t>
            </a:r>
            <a:r>
              <a:rPr lang="en-GB" sz="5400" dirty="0">
                <a:solidFill>
                  <a:srgbClr val="0070C0"/>
                </a:solidFill>
              </a:rPr>
              <a:t/>
            </a:r>
            <a:br>
              <a:rPr lang="en-GB" sz="5400" dirty="0">
                <a:solidFill>
                  <a:srgbClr val="0070C0"/>
                </a:solidFill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9775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1356140" y="248518"/>
            <a:ext cx="94645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800" dirty="0">
              <a:solidFill>
                <a:srgbClr val="0070C0"/>
              </a:solidFill>
            </a:endParaRPr>
          </a:p>
          <a:p>
            <a:pPr algn="ctr"/>
            <a:r>
              <a:rPr lang="en-GB" sz="2800" dirty="0">
                <a:solidFill>
                  <a:srgbClr val="0070C0"/>
                </a:solidFill>
              </a:rPr>
              <a:t>What can go wrong with data in Excel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47"/>
          <a:stretch/>
        </p:blipFill>
        <p:spPr>
          <a:xfrm>
            <a:off x="1102728" y="1341300"/>
            <a:ext cx="9971354" cy="5217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48B7EC-A5EB-9647-8980-8CEDE2CB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2938"/>
            <a:ext cx="10515600" cy="1325563"/>
          </a:xfrm>
        </p:spPr>
        <p:txBody>
          <a:bodyPr/>
          <a:lstStyle/>
          <a:p>
            <a:r>
              <a:rPr lang="en-GB" dirty="0"/>
              <a:t>Exercise 1</a:t>
            </a:r>
          </a:p>
        </p:txBody>
      </p:sp>
    </p:spTree>
    <p:extLst>
      <p:ext uri="{BB962C8B-B14F-4D97-AF65-F5344CB8AC3E}">
        <p14:creationId xmlns:p14="http://schemas.microsoft.com/office/powerpoint/2010/main" val="3329965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272572" y="1656273"/>
            <a:ext cx="2913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Why are the data in two tables, are period measurement related to the </a:t>
            </a:r>
            <a:r>
              <a:rPr lang="en-GB" sz="2000" dirty="0" err="1">
                <a:solidFill>
                  <a:srgbClr val="0070C0"/>
                </a:solidFill>
              </a:rPr>
              <a:t>metabolics</a:t>
            </a:r>
            <a:r>
              <a:rPr lang="en-GB" sz="2000" dirty="0">
                <a:solidFill>
                  <a:srgbClr val="0070C0"/>
                </a:solidFill>
              </a:rPr>
              <a:t> i.e. same samples?</a:t>
            </a:r>
          </a:p>
          <a:p>
            <a:pPr algn="just"/>
            <a:endParaRPr lang="en-GB" sz="2000" dirty="0">
              <a:solidFill>
                <a:srgbClr val="0070C0"/>
              </a:solidFill>
            </a:endParaRPr>
          </a:p>
          <a:p>
            <a:pPr algn="just"/>
            <a:r>
              <a:rPr lang="en-GB" sz="2000" dirty="0">
                <a:solidFill>
                  <a:srgbClr val="0070C0"/>
                </a:solidFill>
              </a:rPr>
              <a:t>Do colours in period table have the same meaning?</a:t>
            </a:r>
          </a:p>
          <a:p>
            <a:pPr algn="just"/>
            <a:endParaRPr lang="en-GB" sz="20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13699" r="30062"/>
          <a:stretch/>
        </p:blipFill>
        <p:spPr>
          <a:xfrm>
            <a:off x="3398808" y="1595886"/>
            <a:ext cx="6031519" cy="40318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855963-05CD-FA41-B49B-2616AA7510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9" t="13699" b="43462"/>
          <a:stretch/>
        </p:blipFill>
        <p:spPr>
          <a:xfrm>
            <a:off x="9855200" y="1656273"/>
            <a:ext cx="2236800" cy="20013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9713562-96F0-C740-A0E2-F0B325CCE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Exercise 1: Solution</a:t>
            </a:r>
          </a:p>
        </p:txBody>
      </p:sp>
    </p:spTree>
    <p:extLst>
      <p:ext uri="{BB962C8B-B14F-4D97-AF65-F5344CB8AC3E}">
        <p14:creationId xmlns:p14="http://schemas.microsoft.com/office/powerpoint/2010/main" val="890153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838200" y="1533794"/>
            <a:ext cx="2913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Why is row 22 is red any why does H13 says error?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" t="76414" r="30790" b="19039"/>
          <a:stretch/>
        </p:blipFill>
        <p:spPr>
          <a:xfrm>
            <a:off x="3398808" y="4525818"/>
            <a:ext cx="5966865" cy="2124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BE61E0-3650-9348-BA38-F31269C38F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2" t="44979" r="30790" b="50474"/>
          <a:stretch/>
        </p:blipFill>
        <p:spPr>
          <a:xfrm>
            <a:off x="8580582" y="3057236"/>
            <a:ext cx="785091" cy="2124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A1A56A7-284D-7C41-AA31-6297680A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Exercise 1: Solution</a:t>
            </a:r>
          </a:p>
        </p:txBody>
      </p:sp>
    </p:spTree>
    <p:extLst>
      <p:ext uri="{BB962C8B-B14F-4D97-AF65-F5344CB8AC3E}">
        <p14:creationId xmlns:p14="http://schemas.microsoft.com/office/powerpoint/2010/main" val="3092888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838200" y="1577366"/>
            <a:ext cx="2913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What is the meaning of values in media column?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t="15720" r="60217" b="8046"/>
          <a:stretch/>
        </p:blipFill>
        <p:spPr>
          <a:xfrm>
            <a:off x="5772727" y="1690255"/>
            <a:ext cx="979056" cy="35615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61CE35-2C11-074D-8B0A-F2E48D13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Exercise 1: Solution</a:t>
            </a:r>
          </a:p>
        </p:txBody>
      </p:sp>
    </p:spTree>
    <p:extLst>
      <p:ext uri="{BB962C8B-B14F-4D97-AF65-F5344CB8AC3E}">
        <p14:creationId xmlns:p14="http://schemas.microsoft.com/office/powerpoint/2010/main" val="181121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pl-PL" sz="2400"/>
          </a:p>
          <a:p>
            <a:pPr marL="0" indent="0">
              <a:buNone/>
            </a:pPr>
            <a:r>
              <a:rPr lang="en-GB" sz="2400"/>
              <a:t>Open science is transparent and accessible knowledge </a:t>
            </a:r>
            <a:endParaRPr lang="pl-PL" sz="2400"/>
          </a:p>
          <a:p>
            <a:pPr marL="0" indent="0">
              <a:buNone/>
            </a:pPr>
            <a:r>
              <a:rPr lang="en-GB" sz="2400"/>
              <a:t>that is shared and developed </a:t>
            </a:r>
            <a:endParaRPr lang="pl-PL" sz="2400"/>
          </a:p>
          <a:p>
            <a:pPr marL="0" indent="0">
              <a:buNone/>
            </a:pPr>
            <a:r>
              <a:rPr lang="en-GB" sz="2400"/>
              <a:t>through collaborative networks.</a:t>
            </a:r>
          </a:p>
          <a:p>
            <a:pPr marL="0" indent="0">
              <a:buNone/>
            </a:pPr>
            <a:endParaRPr lang="en-GB" sz="24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68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838200" y="1625600"/>
            <a:ext cx="2913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Are the genotypes same in different blocks or not?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t="16510" r="70407" b="7572"/>
          <a:stretch/>
        </p:blipFill>
        <p:spPr>
          <a:xfrm>
            <a:off x="5033818" y="1727200"/>
            <a:ext cx="812800" cy="3546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B6493B-2B43-E846-8909-FB230BAB47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5" t="16509" b="43752"/>
          <a:stretch/>
        </p:blipFill>
        <p:spPr>
          <a:xfrm>
            <a:off x="9864436" y="1727200"/>
            <a:ext cx="2236190" cy="18565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24B3C-D970-2F4B-89D2-E4F0963A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Exercise 1: Solution</a:t>
            </a:r>
          </a:p>
        </p:txBody>
      </p:sp>
    </p:spTree>
    <p:extLst>
      <p:ext uri="{BB962C8B-B14F-4D97-AF65-F5344CB8AC3E}">
        <p14:creationId xmlns:p14="http://schemas.microsoft.com/office/powerpoint/2010/main" val="301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838199" y="1531865"/>
            <a:ext cx="40273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Before averaging the biomass, weight needs conversion to the same unit, and the unit should be removed from the text.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8" t="14253" r="54290" b="8379"/>
          <a:stretch/>
        </p:blipFill>
        <p:spPr>
          <a:xfrm>
            <a:off x="6711351" y="1621766"/>
            <a:ext cx="566904" cy="36144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517E10-571F-D948-84C7-23F4C530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Exercise 1: Solution</a:t>
            </a:r>
          </a:p>
        </p:txBody>
      </p:sp>
    </p:spTree>
    <p:extLst>
      <p:ext uri="{BB962C8B-B14F-4D97-AF65-F5344CB8AC3E}">
        <p14:creationId xmlns:p14="http://schemas.microsoft.com/office/powerpoint/2010/main" val="1194918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838200" y="1426124"/>
            <a:ext cx="38692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Averaging per genotype needs manual selection of the suitable entries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15522" r="70927" b="10023"/>
          <a:stretch/>
        </p:blipFill>
        <p:spPr>
          <a:xfrm>
            <a:off x="4941454" y="1681018"/>
            <a:ext cx="858981" cy="347845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1DDA7F4-2D4A-E642-801E-776D4357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Exercise 1: Solution</a:t>
            </a:r>
          </a:p>
        </p:txBody>
      </p:sp>
    </p:spTree>
    <p:extLst>
      <p:ext uri="{BB962C8B-B14F-4D97-AF65-F5344CB8AC3E}">
        <p14:creationId xmlns:p14="http://schemas.microsoft.com/office/powerpoint/2010/main" val="1583526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769679" y="1269608"/>
            <a:ext cx="9957794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multiple tables</a:t>
            </a:r>
          </a:p>
          <a:p>
            <a:pPr lvl="1" algn="just"/>
            <a:r>
              <a:rPr lang="en-GB" sz="2000" dirty="0">
                <a:solidFill>
                  <a:srgbClr val="0070C0"/>
                </a:solidFill>
              </a:rPr>
              <a:t>Confuses both humans and computers.</a:t>
            </a:r>
            <a:endParaRPr lang="pl-PL" sz="2000" dirty="0">
              <a:solidFill>
                <a:srgbClr val="0070C0"/>
              </a:solidFill>
            </a:endParaRPr>
          </a:p>
          <a:p>
            <a:pPr lvl="1" algn="just"/>
            <a:endParaRPr lang="en-GB" sz="2000" dirty="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multiple tabs</a:t>
            </a:r>
          </a:p>
          <a:p>
            <a:pPr lvl="1" algn="just"/>
            <a:r>
              <a:rPr lang="en-GB" sz="2000" dirty="0">
                <a:solidFill>
                  <a:srgbClr val="0070C0"/>
                </a:solidFill>
              </a:rPr>
              <a:t>Harder to do programmatic analysis and can be missed, but can be a good place to put secondary data. Use with caution.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48EEDE-6B7C-F048-B09C-D1002A5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Common Spreadsheet errors</a:t>
            </a:r>
          </a:p>
        </p:txBody>
      </p:sp>
    </p:spTree>
    <p:extLst>
      <p:ext uri="{BB962C8B-B14F-4D97-AF65-F5344CB8AC3E}">
        <p14:creationId xmlns:p14="http://schemas.microsoft.com/office/powerpoint/2010/main" val="3743086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769679" y="1269608"/>
            <a:ext cx="995779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Not filling in zeros</a:t>
            </a:r>
          </a:p>
          <a:p>
            <a:pPr lvl="1" algn="just"/>
            <a:r>
              <a:rPr lang="en-GB" sz="2000" dirty="0">
                <a:solidFill>
                  <a:srgbClr val="0070C0"/>
                </a:solidFill>
              </a:rPr>
              <a:t>Zero can mean no data recorded, but a computer will treat the value as zero. Therefore, record zeros as zeros and missing data as nulls.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problematic null values 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Best to record nulls as blanks in data fields, and keep a neighbouring column to comment that it’s null.</a:t>
            </a:r>
            <a:r>
              <a:rPr lang="pl-PL" sz="2400" dirty="0">
                <a:solidFill>
                  <a:srgbClr val="0070C0"/>
                </a:solidFill>
              </a:rPr>
              <a:t/>
            </a:r>
            <a:br>
              <a:rPr lang="pl-PL" sz="2400" dirty="0">
                <a:solidFill>
                  <a:srgbClr val="0070C0"/>
                </a:solidFill>
              </a:rPr>
            </a:br>
            <a:r>
              <a:rPr lang="pl-PL" sz="2400" dirty="0">
                <a:solidFill>
                  <a:srgbClr val="0070C0"/>
                </a:solidFill>
              </a:rPr>
              <a:t>NEVER: 0, -1, -100, 1000</a:t>
            </a:r>
            <a:endParaRPr lang="en-GB" sz="20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48EEDE-6B7C-F048-B09C-D1002A5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Common Spreadsheet errors</a:t>
            </a:r>
          </a:p>
        </p:txBody>
      </p:sp>
    </p:spTree>
    <p:extLst>
      <p:ext uri="{BB962C8B-B14F-4D97-AF65-F5344CB8AC3E}">
        <p14:creationId xmlns:p14="http://schemas.microsoft.com/office/powerpoint/2010/main" val="2067937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769679" y="1269608"/>
            <a:ext cx="995779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Not filling in zeros</a:t>
            </a:r>
          </a:p>
          <a:p>
            <a:pPr lvl="1" algn="just"/>
            <a:r>
              <a:rPr lang="en-GB" sz="2000" dirty="0">
                <a:solidFill>
                  <a:srgbClr val="0070C0"/>
                </a:solidFill>
              </a:rPr>
              <a:t>Zero can mean no data recorded, but a computer will treat the value as zero. Therefore, record zeros as zeros and missing data as nulls.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problematic null values 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Best to record nulls as blanks in data fields, and keep a neighbouring column to comment that it’s null.</a:t>
            </a:r>
            <a:r>
              <a:rPr lang="pl-PL" sz="2400" dirty="0">
                <a:solidFill>
                  <a:srgbClr val="0070C0"/>
                </a:solidFill>
              </a:rPr>
              <a:t/>
            </a:r>
            <a:br>
              <a:rPr lang="pl-PL" sz="2400" dirty="0">
                <a:solidFill>
                  <a:srgbClr val="0070C0"/>
                </a:solidFill>
              </a:rPr>
            </a:br>
            <a:r>
              <a:rPr lang="pl-PL" sz="2400" dirty="0">
                <a:solidFill>
                  <a:srgbClr val="0070C0"/>
                </a:solidFill>
              </a:rPr>
              <a:t>NEVER: -1, -100, 1000</a:t>
            </a:r>
            <a:endParaRPr lang="en-GB" sz="20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48EEDE-6B7C-F048-B09C-D1002A5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Common Spreadsheet errors</a:t>
            </a:r>
          </a:p>
        </p:txBody>
      </p:sp>
      <p:pic>
        <p:nvPicPr>
          <p:cNvPr id="3" name="Obraz 2" descr="Obraz zawierający stół&#10;&#10;Opis wygenerowany automatycznie">
            <a:extLst>
              <a:ext uri="{FF2B5EF4-FFF2-40B4-BE49-F238E27FC236}">
                <a16:creationId xmlns:a16="http://schemas.microsoft.com/office/drawing/2014/main" id="{B5ECF34D-35AF-4A27-B42A-598906ACB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30" y="314325"/>
            <a:ext cx="840834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73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38200" y="1426124"/>
            <a:ext cx="99577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formatting to convey information organising data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Computers can’t interpret formatting easily. Better to keep a column/ field to record that data. </a:t>
            </a:r>
            <a:r>
              <a:rPr lang="pl-PL" sz="2000" dirty="0">
                <a:solidFill>
                  <a:srgbClr val="0070C0"/>
                </a:solidFill>
              </a:rPr>
              <a:t/>
            </a:r>
            <a:br>
              <a:rPr lang="pl-PL" sz="2000" dirty="0">
                <a:solidFill>
                  <a:srgbClr val="0070C0"/>
                </a:solidFill>
              </a:rPr>
            </a:br>
            <a:r>
              <a:rPr lang="en-GB" sz="2000" dirty="0">
                <a:solidFill>
                  <a:srgbClr val="0070C0"/>
                </a:solidFill>
              </a:rPr>
              <a:t>Don’t merge cells.</a:t>
            </a:r>
            <a:endParaRPr lang="en-GB" sz="24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48EEDE-6B7C-F048-B09C-D1002A5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Common Spreadsheet errors</a:t>
            </a:r>
          </a:p>
        </p:txBody>
      </p:sp>
    </p:spTree>
    <p:extLst>
      <p:ext uri="{BB962C8B-B14F-4D97-AF65-F5344CB8AC3E}">
        <p14:creationId xmlns:p14="http://schemas.microsoft.com/office/powerpoint/2010/main" val="2529286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780832" y="1182161"/>
            <a:ext cx="66124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Placing comments or units in cells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Computers struggle with these</a:t>
            </a:r>
            <a:endParaRPr lang="pl-PL" sz="2000" dirty="0">
              <a:solidFill>
                <a:srgbClr val="0070C0"/>
              </a:solidFill>
            </a:endParaRPr>
          </a:p>
          <a:p>
            <a:pPr lvl="1"/>
            <a:endParaRPr lang="en-GB" sz="20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Entering 1 &lt; piece of information in a cell</a:t>
            </a:r>
            <a:endParaRPr lang="en-GB" sz="2000" dirty="0">
              <a:solidFill>
                <a:srgbClr val="0070C0"/>
              </a:solidFill>
            </a:endParaRP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Keep 1 data in each cell, and use as many cells as necessary</a:t>
            </a:r>
            <a:endParaRPr lang="pl-PL" sz="2000" dirty="0">
              <a:solidFill>
                <a:srgbClr val="0070C0"/>
              </a:solidFill>
            </a:endParaRPr>
          </a:p>
          <a:p>
            <a:pPr lvl="1"/>
            <a:endParaRPr lang="pl-PL" sz="2000" dirty="0">
              <a:solidFill>
                <a:srgbClr val="0070C0"/>
              </a:solidFill>
            </a:endParaRPr>
          </a:p>
          <a:p>
            <a:pPr lvl="1"/>
            <a:r>
              <a:rPr lang="pl-PL" sz="2000" dirty="0">
                <a:solidFill>
                  <a:srgbClr val="0070C0"/>
                </a:solidFill>
              </a:rPr>
              <a:t>Male 30</a:t>
            </a:r>
          </a:p>
          <a:p>
            <a:pPr lvl="1"/>
            <a:r>
              <a:rPr lang="pl-PL" sz="2000" dirty="0" err="1">
                <a:solidFill>
                  <a:srgbClr val="0070C0"/>
                </a:solidFill>
              </a:rPr>
              <a:t>Female</a:t>
            </a:r>
            <a:r>
              <a:rPr lang="pl-PL" sz="2000" dirty="0">
                <a:solidFill>
                  <a:srgbClr val="0070C0"/>
                </a:solidFill>
              </a:rPr>
              <a:t> 28</a:t>
            </a:r>
          </a:p>
          <a:p>
            <a:pPr lvl="1"/>
            <a:endParaRPr lang="pl-PL" sz="2000" dirty="0">
              <a:solidFill>
                <a:srgbClr val="0070C0"/>
              </a:solidFill>
            </a:endParaRPr>
          </a:p>
          <a:p>
            <a:pPr lvl="1"/>
            <a:r>
              <a:rPr lang="pl-PL" sz="2000" dirty="0">
                <a:solidFill>
                  <a:srgbClr val="0070C0"/>
                </a:solidFill>
              </a:rPr>
              <a:t>LD 30C SUC</a:t>
            </a:r>
          </a:p>
          <a:p>
            <a:pPr lvl="1"/>
            <a:r>
              <a:rPr lang="pl-PL" sz="2000" dirty="0">
                <a:solidFill>
                  <a:srgbClr val="0070C0"/>
                </a:solidFill>
              </a:rPr>
              <a:t>LD 15C NO</a:t>
            </a:r>
          </a:p>
          <a:p>
            <a:pPr lvl="1"/>
            <a:r>
              <a:rPr lang="pl-PL" sz="2000" dirty="0">
                <a:solidFill>
                  <a:srgbClr val="0070C0"/>
                </a:solidFill>
              </a:rPr>
              <a:t>SD 30C NO</a:t>
            </a:r>
          </a:p>
          <a:p>
            <a:pPr lvl="1"/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99D39D-7DF9-3346-9E54-14E25A2A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Common Spreadsheet errors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94741"/>
              </p:ext>
            </p:extLst>
          </p:nvPr>
        </p:nvGraphicFramePr>
        <p:xfrm>
          <a:off x="4380062" y="3096846"/>
          <a:ext cx="271678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8392">
                  <a:extLst>
                    <a:ext uri="{9D8B030D-6E8A-4147-A177-3AD203B41FA5}">
                      <a16:colId xmlns:a16="http://schemas.microsoft.com/office/drawing/2014/main" val="1654218153"/>
                    </a:ext>
                  </a:extLst>
                </a:gridCol>
                <a:gridCol w="1358392">
                  <a:extLst>
                    <a:ext uri="{9D8B030D-6E8A-4147-A177-3AD203B41FA5}">
                      <a16:colId xmlns:a16="http://schemas.microsoft.com/office/drawing/2014/main" val="181332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rgbClr val="0070C0"/>
                          </a:solidFill>
                        </a:rPr>
                        <a:t>Sex</a:t>
                      </a:r>
                      <a:endParaRPr lang="en-GB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rgbClr val="0070C0"/>
                          </a:solidFill>
                        </a:rPr>
                        <a:t>Age</a:t>
                      </a:r>
                      <a:endParaRPr lang="pl-PL" sz="18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60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800" dirty="0" smtClean="0">
                          <a:solidFill>
                            <a:srgbClr val="0070C0"/>
                          </a:solidFill>
                        </a:rPr>
                        <a:t>Male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 smtClean="0">
                          <a:solidFill>
                            <a:srgbClr val="0070C0"/>
                          </a:solidFill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98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800" dirty="0" smtClean="0">
                          <a:solidFill>
                            <a:srgbClr val="0070C0"/>
                          </a:solidFill>
                        </a:rPr>
                        <a:t>Female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 smtClean="0">
                          <a:solidFill>
                            <a:srgbClr val="0070C0"/>
                          </a:solidFill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2066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913317"/>
              </p:ext>
            </p:extLst>
          </p:nvPr>
        </p:nvGraphicFramePr>
        <p:xfrm>
          <a:off x="4206240" y="4525918"/>
          <a:ext cx="4178808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099">
                  <a:extLst>
                    <a:ext uri="{9D8B030D-6E8A-4147-A177-3AD203B41FA5}">
                      <a16:colId xmlns:a16="http://schemas.microsoft.com/office/drawing/2014/main" val="1654218153"/>
                    </a:ext>
                  </a:extLst>
                </a:gridCol>
                <a:gridCol w="1027773">
                  <a:extLst>
                    <a:ext uri="{9D8B030D-6E8A-4147-A177-3AD203B41FA5}">
                      <a16:colId xmlns:a16="http://schemas.microsoft.com/office/drawing/2014/main" val="1813320277"/>
                    </a:ext>
                  </a:extLst>
                </a:gridCol>
                <a:gridCol w="1392936">
                  <a:extLst>
                    <a:ext uri="{9D8B030D-6E8A-4147-A177-3AD203B41FA5}">
                      <a16:colId xmlns:a16="http://schemas.microsoft.com/office/drawing/2014/main" val="3686260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 err="1" smtClean="0">
                          <a:solidFill>
                            <a:srgbClr val="0070C0"/>
                          </a:solidFill>
                        </a:rPr>
                        <a:t>Day_length</a:t>
                      </a:r>
                      <a:endParaRPr lang="en-GB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err="1" smtClean="0">
                          <a:solidFill>
                            <a:srgbClr val="0070C0"/>
                          </a:solidFill>
                        </a:rPr>
                        <a:t>Temp_C</a:t>
                      </a:r>
                      <a:endParaRPr lang="pl-PL" sz="18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rgbClr val="0070C0"/>
                          </a:solidFill>
                        </a:rPr>
                        <a:t>Added_ Sucrose</a:t>
                      </a:r>
                      <a:endParaRPr lang="pl-PL" sz="18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03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solidFill>
                            <a:srgbClr val="0070C0"/>
                          </a:solidFill>
                        </a:rPr>
                        <a:t>LD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 smtClean="0">
                          <a:solidFill>
                            <a:srgbClr val="0070C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rgbClr val="0070C0"/>
                          </a:solidFill>
                        </a:rPr>
                        <a:t>YES</a:t>
                      </a:r>
                      <a:endParaRPr lang="pl-PL" sz="18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98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solidFill>
                            <a:srgbClr val="0070C0"/>
                          </a:solidFill>
                        </a:rPr>
                        <a:t>SD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rgbClr val="0070C0"/>
                          </a:solidFill>
                        </a:rPr>
                        <a:t>15</a:t>
                      </a:r>
                      <a:endParaRPr lang="pl-PL" sz="18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rgbClr val="0070C0"/>
                          </a:solidFill>
                        </a:rPr>
                        <a:t>NO</a:t>
                      </a:r>
                      <a:endParaRPr lang="pl-PL" sz="18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2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SD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rgbClr val="0070C0"/>
                          </a:solidFill>
                        </a:rPr>
                        <a:t>30</a:t>
                      </a:r>
                      <a:endParaRPr lang="pl-PL" sz="18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rgbClr val="0070C0"/>
                          </a:solidFill>
                        </a:rPr>
                        <a:t>NO</a:t>
                      </a:r>
                      <a:endParaRPr lang="pl-PL" sz="18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19110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108960" y="3749040"/>
            <a:ext cx="649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784348" y="4962144"/>
            <a:ext cx="649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06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780832" y="1182161"/>
            <a:ext cx="66124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Inconsistency in used values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Be consistent!</a:t>
            </a:r>
            <a:endParaRPr lang="pl-PL" sz="2000" dirty="0">
              <a:solidFill>
                <a:srgbClr val="0070C0"/>
              </a:solidFill>
            </a:endParaRPr>
          </a:p>
          <a:p>
            <a:pPr lvl="1"/>
            <a:endParaRPr lang="pl-PL" sz="2000" dirty="0">
              <a:solidFill>
                <a:srgbClr val="0070C0"/>
              </a:solidFill>
            </a:endParaRPr>
          </a:p>
          <a:p>
            <a:pPr lvl="1"/>
            <a:r>
              <a:rPr lang="it-IT" sz="2400" dirty="0">
                <a:solidFill>
                  <a:srgbClr val="0070C0"/>
                </a:solidFill>
              </a:rPr>
              <a:t>E. Coli, EColi, Escherichia coli </a:t>
            </a:r>
          </a:p>
          <a:p>
            <a:pPr lvl="1"/>
            <a:endParaRPr lang="en-GB" sz="24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problematic field names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Underscores not spaces. Avoid abbreviations. </a:t>
            </a:r>
            <a:br>
              <a:rPr lang="en-GB" sz="2000" dirty="0">
                <a:solidFill>
                  <a:srgbClr val="0070C0"/>
                </a:solidFill>
              </a:rPr>
            </a:br>
            <a:r>
              <a:rPr lang="en-GB" sz="2000" dirty="0">
                <a:solidFill>
                  <a:srgbClr val="0070C0"/>
                </a:solidFill>
              </a:rPr>
              <a:t>Include units.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99D39D-7DF9-3346-9E54-14E25A2A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Common Spreadsheet errors</a:t>
            </a:r>
          </a:p>
        </p:txBody>
      </p:sp>
      <p:graphicFrame>
        <p:nvGraphicFramePr>
          <p:cNvPr id="6" name="Table 1">
            <a:extLst>
              <a:ext uri="{FF2B5EF4-FFF2-40B4-BE49-F238E27FC236}">
                <a16:creationId xmlns:a16="http://schemas.microsoft.com/office/drawing/2014/main" id="{FA501745-EA5F-4C65-84ED-E19B31EE58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3189" y="2812580"/>
          <a:ext cx="5041138" cy="2621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18628">
                  <a:extLst>
                    <a:ext uri="{9D8B030D-6E8A-4147-A177-3AD203B41FA5}">
                      <a16:colId xmlns:a16="http://schemas.microsoft.com/office/drawing/2014/main" val="1521812324"/>
                    </a:ext>
                  </a:extLst>
                </a:gridCol>
                <a:gridCol w="1565148">
                  <a:extLst>
                    <a:ext uri="{9D8B030D-6E8A-4147-A177-3AD203B41FA5}">
                      <a16:colId xmlns:a16="http://schemas.microsoft.com/office/drawing/2014/main" val="307775780"/>
                    </a:ext>
                  </a:extLst>
                </a:gridCol>
                <a:gridCol w="1757362">
                  <a:extLst>
                    <a:ext uri="{9D8B030D-6E8A-4147-A177-3AD203B41FA5}">
                      <a16:colId xmlns:a16="http://schemas.microsoft.com/office/drawing/2014/main" val="52369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Good Name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Good Alternative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Avoid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905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Max_temp_C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MaxTemp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Maximum Temp (°C)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29936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Precipitation_mm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effectLst/>
                        </a:rPr>
                        <a:t>Precipitation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precmm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1425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Mean_year_growth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MeanYearGrowth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Mean growth/year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91419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sex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sex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M/F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25671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weight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weight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w.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38889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cell_type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CellType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Cell Type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6531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Observation_01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first_observation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effectLst/>
                        </a:rPr>
                        <a:t>1st </a:t>
                      </a:r>
                      <a:r>
                        <a:rPr lang="en-GB" sz="1400" dirty="0" err="1">
                          <a:effectLst/>
                        </a:rPr>
                        <a:t>Obs</a:t>
                      </a:r>
                      <a:endParaRPr lang="en-GB" sz="14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1959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079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780832" y="1182161"/>
            <a:ext cx="661242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special characters in data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Computers struggle with these</a:t>
            </a:r>
            <a:endParaRPr lang="pl-PL" sz="2000" dirty="0">
              <a:solidFill>
                <a:srgbClr val="0070C0"/>
              </a:solidFill>
            </a:endParaRPr>
          </a:p>
          <a:p>
            <a:pPr lvl="1"/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</a:rPr>
              <a:t>Values without fields: always label values with column headers</a:t>
            </a:r>
          </a:p>
          <a:p>
            <a:pPr lvl="1"/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99D39D-7DF9-3346-9E54-14E25A2A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Common Spreadsheet errors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1837944" y="4221860"/>
            <a:ext cx="522922" cy="9993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405592"/>
              </p:ext>
            </p:extLst>
          </p:nvPr>
        </p:nvGraphicFramePr>
        <p:xfrm>
          <a:off x="2773870" y="3772384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4256">
                  <a:extLst>
                    <a:ext uri="{9D8B030D-6E8A-4147-A177-3AD203B41FA5}">
                      <a16:colId xmlns:a16="http://schemas.microsoft.com/office/drawing/2014/main" val="206622435"/>
                    </a:ext>
                  </a:extLst>
                </a:gridCol>
                <a:gridCol w="1253744">
                  <a:extLst>
                    <a:ext uri="{9D8B030D-6E8A-4147-A177-3AD203B41FA5}">
                      <a16:colId xmlns:a16="http://schemas.microsoft.com/office/drawing/2014/main" val="2067286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Ann Smart and Daniele</a:t>
                      </a:r>
                      <a:r>
                        <a:rPr lang="en-GB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GB" baseline="0" dirty="0" err="1" smtClean="0">
                          <a:solidFill>
                            <a:srgbClr val="0070C0"/>
                          </a:solidFill>
                        </a:rPr>
                        <a:t>Hardwork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52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Starch content in Arabidopsis under</a:t>
                      </a:r>
                      <a:r>
                        <a:rPr lang="en-GB" baseline="0" dirty="0" smtClean="0">
                          <a:solidFill>
                            <a:srgbClr val="0070C0"/>
                          </a:solidFill>
                        </a:rPr>
                        <a:t> different light conditions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86839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08680"/>
              </p:ext>
            </p:extLst>
          </p:nvPr>
        </p:nvGraphicFramePr>
        <p:xfrm>
          <a:off x="2773870" y="4972988"/>
          <a:ext cx="8128000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8530">
                  <a:extLst>
                    <a:ext uri="{9D8B030D-6E8A-4147-A177-3AD203B41FA5}">
                      <a16:colId xmlns:a16="http://schemas.microsoft.com/office/drawing/2014/main" val="206622435"/>
                    </a:ext>
                  </a:extLst>
                </a:gridCol>
                <a:gridCol w="2899346">
                  <a:extLst>
                    <a:ext uri="{9D8B030D-6E8A-4147-A177-3AD203B41FA5}">
                      <a16:colId xmlns:a16="http://schemas.microsoft.com/office/drawing/2014/main" val="2067286545"/>
                    </a:ext>
                  </a:extLst>
                </a:gridCol>
                <a:gridCol w="4040124">
                  <a:extLst>
                    <a:ext uri="{9D8B030D-6E8A-4147-A177-3AD203B41FA5}">
                      <a16:colId xmlns:a16="http://schemas.microsoft.com/office/drawing/2014/main" val="4081305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Authors 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Ann Smart 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Daniele</a:t>
                      </a:r>
                      <a:r>
                        <a:rPr lang="en-GB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GB" baseline="0" dirty="0" err="1" smtClean="0">
                          <a:solidFill>
                            <a:srgbClr val="0070C0"/>
                          </a:solidFill>
                        </a:rPr>
                        <a:t>Hardwork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52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Title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Starch content in Arabidopsis under</a:t>
                      </a:r>
                      <a:r>
                        <a:rPr lang="en-GB" baseline="0" dirty="0" smtClean="0">
                          <a:solidFill>
                            <a:srgbClr val="0070C0"/>
                          </a:solidFill>
                        </a:rPr>
                        <a:t> different light conditions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86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21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Open science is the movement to make scientific research </a:t>
            </a:r>
            <a:r>
              <a:rPr lang="pl-PL">
                <a:solidFill>
                  <a:srgbClr val="0070C0"/>
                </a:solidFill>
              </a:rPr>
              <a:t/>
            </a:r>
            <a:br>
              <a:rPr lang="pl-PL">
                <a:solidFill>
                  <a:srgbClr val="0070C0"/>
                </a:solidFill>
              </a:rPr>
            </a:br>
            <a:r>
              <a:rPr lang="en-GB" b="1">
                <a:solidFill>
                  <a:srgbClr val="0070C0"/>
                </a:solidFill>
              </a:rPr>
              <a:t>accessible to all levels </a:t>
            </a:r>
            <a:r>
              <a:rPr lang="en-GB">
                <a:solidFill>
                  <a:srgbClr val="0070C0"/>
                </a:solidFill>
              </a:rPr>
              <a:t>of society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publications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data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physical samples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teachers</a:t>
            </a: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8368" y="5848625"/>
            <a:ext cx="570457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>
                <a:solidFill>
                  <a:srgbClr val="0070C0"/>
                </a:solidFill>
              </a:rPr>
              <a:t>Digital technologies</a:t>
            </a:r>
            <a:r>
              <a:rPr lang="en-GB" sz="2400">
                <a:solidFill>
                  <a:srgbClr val="0070C0"/>
                </a:solidFill>
              </a:rPr>
              <a:t> </a:t>
            </a:r>
            <a:r>
              <a:rPr lang="pl-PL" sz="2400">
                <a:solidFill>
                  <a:srgbClr val="0070C0"/>
                </a:solidFill>
              </a:rPr>
              <a:t>for</a:t>
            </a:r>
            <a:r>
              <a:rPr lang="en-GB" sz="2400" b="1">
                <a:solidFill>
                  <a:srgbClr val="0070C0"/>
                </a:solidFill>
              </a:rPr>
              <a:t> </a:t>
            </a:r>
            <a:r>
              <a:rPr lang="en-GB" sz="2400">
                <a:solidFill>
                  <a:srgbClr val="0070C0"/>
                </a:solidFill>
              </a:rPr>
              <a:t>diffusing knowledge</a:t>
            </a:r>
            <a:endParaRPr lang="pl-PL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1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780832" y="1182161"/>
            <a:ext cx="661242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Store dates in 3 columns for year, month and </a:t>
            </a:r>
            <a:r>
              <a:rPr lang="en-US" sz="2400" dirty="0" smtClean="0">
                <a:solidFill>
                  <a:srgbClr val="0070C0"/>
                </a:solidFill>
              </a:rPr>
              <a:t>day or</a:t>
            </a:r>
            <a:endParaRPr lang="pl-PL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Store the date as an ISO string: YYYYMMDD</a:t>
            </a:r>
            <a:r>
              <a:rPr lang="pl-PL" sz="2000" dirty="0">
                <a:solidFill>
                  <a:srgbClr val="0070C0"/>
                </a:solidFill>
              </a:rPr>
              <a:t/>
            </a:r>
            <a:br>
              <a:rPr lang="pl-PL" sz="2000" dirty="0">
                <a:solidFill>
                  <a:srgbClr val="0070C0"/>
                </a:solidFill>
              </a:rPr>
            </a:br>
            <a:r>
              <a:rPr lang="pl-PL" sz="2000" dirty="0">
                <a:solidFill>
                  <a:srgbClr val="0070C0"/>
                </a:solidFill>
              </a:rPr>
              <a:t>YYYY-MM-DD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99D39D-7DF9-3346-9E54-14E25A2A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/>
              <a:t>Dates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015C912-169C-4569-B47B-7A160DDA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309937"/>
            <a:ext cx="4486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1875" y="3661003"/>
            <a:ext cx="10127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Roughly 1 in 5 of 3,600 genetics papers investigated included errors in their gene lists that were due to Excel automatically converting gene names to things like calendar dates or random numbers.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01" y="1185345"/>
            <a:ext cx="6763694" cy="2343477"/>
          </a:xfrm>
          <a:prstGeom prst="rect">
            <a:avLst/>
          </a:prstGeom>
        </p:spPr>
      </p:pic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1875" y="5296561"/>
            <a:ext cx="814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When using text files (.csv, .</a:t>
            </a:r>
            <a:r>
              <a:rPr lang="en-GB" sz="2400" dirty="0" err="1">
                <a:solidFill>
                  <a:srgbClr val="0070C0"/>
                </a:solidFill>
              </a:rPr>
              <a:t>tsv</a:t>
            </a:r>
            <a:r>
              <a:rPr lang="en-GB" sz="2400" dirty="0">
                <a:solidFill>
                  <a:srgbClr val="0070C0"/>
                </a:solidFill>
              </a:rPr>
              <a:t>), You should always document what format you are using to represent dates.</a:t>
            </a:r>
            <a:endParaRPr lang="en-GB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9FA242-B1AA-F347-BB72-5103FAD4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92"/>
            <a:ext cx="10515600" cy="1325563"/>
          </a:xfrm>
        </p:spPr>
        <p:txBody>
          <a:bodyPr/>
          <a:lstStyle/>
          <a:p>
            <a:r>
              <a:rPr lang="en-GB" dirty="0"/>
              <a:t>Outsmarted by Excel</a:t>
            </a:r>
          </a:p>
        </p:txBody>
      </p:sp>
    </p:spTree>
    <p:extLst>
      <p:ext uri="{BB962C8B-B14F-4D97-AF65-F5344CB8AC3E}">
        <p14:creationId xmlns:p14="http://schemas.microsoft.com/office/powerpoint/2010/main" val="3553518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1875" y="1418029"/>
            <a:ext cx="101274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Excel file format .xlsx is now open, and nowadays it is admissible as being FAIR.</a:t>
            </a:r>
          </a:p>
          <a:p>
            <a:r>
              <a:rPr lang="en-GB" sz="2400" dirty="0">
                <a:solidFill>
                  <a:srgbClr val="0070C0"/>
                </a:solidFill>
              </a:rPr>
              <a:t/>
            </a:r>
            <a:br>
              <a:rPr lang="en-GB" sz="2400" dirty="0">
                <a:solidFill>
                  <a:srgbClr val="0070C0"/>
                </a:solidFill>
              </a:rPr>
            </a:br>
            <a:r>
              <a:rPr lang="en-GB" sz="2400" dirty="0">
                <a:solidFill>
                  <a:srgbClr val="0070C0"/>
                </a:solidFill>
              </a:rPr>
              <a:t>However, plain text files like coma or tab separated values (.csv, .</a:t>
            </a:r>
            <a:r>
              <a:rPr lang="en-GB" sz="2400" dirty="0" err="1">
                <a:solidFill>
                  <a:srgbClr val="0070C0"/>
                </a:solidFill>
              </a:rPr>
              <a:t>tsv</a:t>
            </a:r>
            <a:r>
              <a:rPr lang="en-GB" sz="2400" dirty="0">
                <a:solidFill>
                  <a:srgbClr val="0070C0"/>
                </a:solidFill>
              </a:rPr>
              <a:t>) can be accessed without any special software and also be easily imported into other formats and environments, such as SQLite and R. They’re good for maximum portability and endurance.</a:t>
            </a: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If you only use Excel, and so does your community, just keep using it. Just be aware of possible pitfalls, especially when working with genes(protein)' names(accession numbers).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4E9D5B-32F4-6648-8F82-26E5DBED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92"/>
            <a:ext cx="10515600" cy="1325563"/>
          </a:xfrm>
        </p:spPr>
        <p:txBody>
          <a:bodyPr/>
          <a:lstStyle/>
          <a:p>
            <a:r>
              <a:rPr lang="en-GB" dirty="0"/>
              <a:t>To use or not to use Excel</a:t>
            </a:r>
          </a:p>
        </p:txBody>
      </p:sp>
    </p:spTree>
    <p:extLst>
      <p:ext uri="{BB962C8B-B14F-4D97-AF65-F5344CB8AC3E}">
        <p14:creationId xmlns:p14="http://schemas.microsoft.com/office/powerpoint/2010/main" val="364092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285174" y="1891794"/>
            <a:ext cx="6799461" cy="3570208"/>
            <a:chOff x="772218" y="2293239"/>
            <a:chExt cx="6799461" cy="35702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D6A8BB-6E1B-5E43-83C2-4F8F05A73369}"/>
                </a:ext>
              </a:extLst>
            </p:cNvPr>
            <p:cNvSpPr txBox="1"/>
            <p:nvPr/>
          </p:nvSpPr>
          <p:spPr>
            <a:xfrm>
              <a:off x="772218" y="2816459"/>
              <a:ext cx="6799461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GB" sz="2400" dirty="0">
                  <a:solidFill>
                    <a:srgbClr val="0070C0"/>
                  </a:solidFill>
                </a:rPr>
                <a:t>A powerful tool for working with messy data: cleaning it; transforming it from one format into another.</a:t>
              </a:r>
              <a:endParaRPr lang="pl-PL" sz="2400" dirty="0">
                <a:solidFill>
                  <a:srgbClr val="0070C0"/>
                </a:solidFill>
              </a:endParaRPr>
            </a:p>
            <a:p>
              <a:pPr algn="just"/>
              <a:endParaRPr lang="pl-PL" sz="2400" dirty="0">
                <a:solidFill>
                  <a:srgbClr val="0070C0"/>
                </a:solidFill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pl-PL" sz="2400" dirty="0">
                  <a:solidFill>
                    <a:srgbClr val="0070C0"/>
                  </a:solidFill>
                </a:rPr>
                <a:t>F</a:t>
              </a:r>
              <a:r>
                <a:rPr lang="en-US" sz="2400" dirty="0" err="1">
                  <a:solidFill>
                    <a:srgbClr val="0070C0"/>
                  </a:solidFill>
                </a:rPr>
                <a:t>ind</a:t>
              </a:r>
              <a:r>
                <a:rPr lang="en-US" sz="2400" dirty="0">
                  <a:solidFill>
                    <a:srgbClr val="0070C0"/>
                  </a:solidFill>
                </a:rPr>
                <a:t> and merge the synonyms</a:t>
              </a:r>
              <a:r>
                <a:rPr lang="pl-PL" sz="2400" dirty="0">
                  <a:solidFill>
                    <a:srgbClr val="0070C0"/>
                  </a:solidFill>
                </a:rPr>
                <a:t> </a:t>
              </a:r>
              <a:r>
                <a:rPr lang="pl-PL" sz="2400" dirty="0" err="1">
                  <a:solidFill>
                    <a:srgbClr val="0070C0"/>
                  </a:solidFill>
                </a:rPr>
                <a:t>like</a:t>
              </a:r>
              <a:r>
                <a:rPr lang="en-US" sz="2400" dirty="0">
                  <a:solidFill>
                    <a:srgbClr val="0070C0"/>
                  </a:solidFill>
                </a:rPr>
                <a:t>: E. Coli, </a:t>
              </a:r>
              <a:r>
                <a:rPr lang="en-US" sz="2400" dirty="0" err="1">
                  <a:solidFill>
                    <a:srgbClr val="0070C0"/>
                  </a:solidFill>
                </a:rPr>
                <a:t>EColi</a:t>
              </a:r>
              <a:r>
                <a:rPr lang="en-US" sz="2400" dirty="0">
                  <a:solidFill>
                    <a:srgbClr val="0070C0"/>
                  </a:solidFill>
                </a:rPr>
                <a:t>, Escherichia coli into one, </a:t>
              </a:r>
              <a:endParaRPr lang="pl-PL" sz="2400" dirty="0">
                <a:solidFill>
                  <a:srgbClr val="0070C0"/>
                </a:solidFill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pl-PL" sz="2400" dirty="0">
                  <a:solidFill>
                    <a:srgbClr val="0070C0"/>
                  </a:solidFill>
                </a:rPr>
                <a:t>S</a:t>
              </a:r>
              <a:r>
                <a:rPr lang="en-US" sz="2400" dirty="0" err="1">
                  <a:solidFill>
                    <a:srgbClr val="0070C0"/>
                  </a:solidFill>
                </a:rPr>
                <a:t>plit</a:t>
              </a:r>
              <a:r>
                <a:rPr lang="en-US" sz="2400" dirty="0">
                  <a:solidFill>
                    <a:srgbClr val="0070C0"/>
                  </a:solidFill>
                </a:rPr>
                <a:t> values in the Name field into FirstName and </a:t>
              </a:r>
              <a:r>
                <a:rPr lang="en-US" sz="2400" dirty="0" err="1">
                  <a:solidFill>
                    <a:srgbClr val="0070C0"/>
                  </a:solidFill>
                </a:rPr>
                <a:t>LastName</a:t>
              </a:r>
              <a:r>
                <a:rPr lang="en-US" sz="2400" dirty="0">
                  <a:solidFill>
                    <a:srgbClr val="0070C0"/>
                  </a:solidFill>
                </a:rPr>
                <a:t>.</a:t>
              </a:r>
              <a:endParaRPr lang="en-GB" sz="2400" dirty="0">
                <a:solidFill>
                  <a:srgbClr val="0070C0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772218" y="2293239"/>
              <a:ext cx="362285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dirty="0">
                  <a:solidFill>
                    <a:srgbClr val="0070C0"/>
                  </a:solidFill>
                </a:rPr>
                <a:t>https://openrefine.org/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885" y="1891794"/>
            <a:ext cx="2572109" cy="19052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85174" y="5696364"/>
            <a:ext cx="75782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solidFill>
                  <a:srgbClr val="0070C0"/>
                </a:solidFill>
              </a:rPr>
              <a:t>There is a carpentry course available: Data Cleaning with </a:t>
            </a:r>
            <a:r>
              <a:rPr lang="en-GB" sz="2400" dirty="0" err="1">
                <a:solidFill>
                  <a:srgbClr val="0070C0"/>
                </a:solidFill>
              </a:rPr>
              <a:t>OpenRefine</a:t>
            </a:r>
            <a:r>
              <a:rPr lang="en-GB" sz="2400" dirty="0">
                <a:solidFill>
                  <a:srgbClr val="0070C0"/>
                </a:solidFill>
              </a:rPr>
              <a:t> for Ecologists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6F3B0F-A590-1C47-A68D-1EC90FA4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92"/>
            <a:ext cx="10515600" cy="1325563"/>
          </a:xfrm>
        </p:spPr>
        <p:txBody>
          <a:bodyPr/>
          <a:lstStyle/>
          <a:p>
            <a:r>
              <a:rPr lang="en-GB" dirty="0"/>
              <a:t>Cleaning data with </a:t>
            </a:r>
            <a:r>
              <a:rPr lang="en-GB" dirty="0" err="1"/>
              <a:t>OpenRefine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2184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69" y="1157551"/>
            <a:ext cx="4703027" cy="4703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71F24-7544-634C-A382-88A354163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8044" y="-187148"/>
            <a:ext cx="7998744" cy="2117548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(Meta)data in </a:t>
            </a:r>
            <a:r>
              <a:rPr lang="pl-PL" dirty="0" smtClean="0">
                <a:solidFill>
                  <a:srgbClr val="0070C0"/>
                </a:solidFill>
              </a:rPr>
              <a:t>tables</a:t>
            </a:r>
            <a:r>
              <a:rPr lang="en-GB" sz="5400" dirty="0">
                <a:solidFill>
                  <a:srgbClr val="0070C0"/>
                </a:solidFill>
              </a:rPr>
              <a:t/>
            </a:r>
            <a:br>
              <a:rPr lang="en-GB" sz="5400" dirty="0">
                <a:solidFill>
                  <a:srgbClr val="0070C0"/>
                </a:solidFill>
              </a:rPr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19579" y="222770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Never </a:t>
            </a:r>
            <a:r>
              <a:rPr lang="en-GB" dirty="0">
                <a:solidFill>
                  <a:srgbClr val="0070C0"/>
                </a:solidFill>
              </a:rPr>
              <a:t>use formatting to encode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I</a:t>
            </a:r>
            <a:r>
              <a:rPr lang="en-GB" dirty="0" smtClean="0">
                <a:solidFill>
                  <a:srgbClr val="0070C0"/>
                </a:solidFill>
              </a:rPr>
              <a:t>nclude </a:t>
            </a:r>
            <a:r>
              <a:rPr lang="en-GB" dirty="0">
                <a:solidFill>
                  <a:srgbClr val="0070C0"/>
                </a:solidFill>
              </a:rPr>
              <a:t>only one piece of information in a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It </a:t>
            </a:r>
            <a:r>
              <a:rPr lang="en-GB" dirty="0">
                <a:solidFill>
                  <a:srgbClr val="0070C0"/>
                </a:solidFill>
              </a:rPr>
              <a:t>is easier to store data in the correct form than to clean data for reuse</a:t>
            </a:r>
          </a:p>
        </p:txBody>
      </p:sp>
    </p:spTree>
    <p:extLst>
      <p:ext uri="{BB962C8B-B14F-4D97-AF65-F5344CB8AC3E}">
        <p14:creationId xmlns:p14="http://schemas.microsoft.com/office/powerpoint/2010/main" val="240212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d_DaSH">
            <a:extLst>
              <a:ext uri="{FF2B5EF4-FFF2-40B4-BE49-F238E27FC236}">
                <a16:creationId xmlns:a16="http://schemas.microsoft.com/office/drawing/2014/main" id="{9D1BBF7C-A031-41E6-BB30-3FB40874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8676" y="2663036"/>
            <a:ext cx="58109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6000">
                <a:solidFill>
                  <a:srgbClr val="0070C0"/>
                </a:solidFill>
              </a:rPr>
              <a:t>Working with files</a:t>
            </a:r>
            <a:endParaRPr lang="en-GB" sz="6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47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0627F8-4A14-1643-A887-04CD18B4FF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5206" r="12285" b="9124"/>
          <a:stretch/>
        </p:blipFill>
        <p:spPr>
          <a:xfrm>
            <a:off x="2343002" y="1147676"/>
            <a:ext cx="7582046" cy="4855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438164-4DB1-4C47-B854-138D904993BB}"/>
              </a:ext>
            </a:extLst>
          </p:cNvPr>
          <p:cNvSpPr txBox="1"/>
          <p:nvPr/>
        </p:nvSpPr>
        <p:spPr>
          <a:xfrm>
            <a:off x="187279" y="0"/>
            <a:ext cx="4767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>
                <a:solidFill>
                  <a:srgbClr val="0070C0"/>
                </a:solidFill>
              </a:rPr>
              <a:t>Project organization</a:t>
            </a:r>
            <a:endParaRPr lang="en-GB" sz="4000">
              <a:solidFill>
                <a:srgbClr val="0070C0"/>
              </a:solidFill>
            </a:endParaRPr>
          </a:p>
        </p:txBody>
      </p:sp>
      <p:pic>
        <p:nvPicPr>
          <p:cNvPr id="5122" name="Picture 2" descr="Ed_DaSH">
            <a:extLst>
              <a:ext uri="{FF2B5EF4-FFF2-40B4-BE49-F238E27FC236}">
                <a16:creationId xmlns:a16="http://schemas.microsoft.com/office/drawing/2014/main" id="{9D1BBF7C-A031-41E6-BB30-3FB40874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6CE134-0A16-344C-9733-9C37179972B0}"/>
              </a:ext>
            </a:extLst>
          </p:cNvPr>
          <p:cNvSpPr/>
          <p:nvPr/>
        </p:nvSpPr>
        <p:spPr>
          <a:xfrm>
            <a:off x="7344304" y="6317597"/>
            <a:ext cx="347636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>
                <a:solidFill>
                  <a:srgbClr val="0070C0"/>
                </a:solidFill>
              </a:rPr>
              <a:t>Figure credits: Andrés Romanowski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27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948099" y="1355649"/>
            <a:ext cx="883716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Consistent naming and organization of files in folders has two main goals:</a:t>
            </a:r>
            <a:endParaRPr lang="pl-PL" sz="2800" dirty="0">
              <a:solidFill>
                <a:srgbClr val="0070C0"/>
              </a:solidFill>
            </a:endParaRPr>
          </a:p>
          <a:p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F</a:t>
            </a:r>
            <a:r>
              <a:rPr lang="en-GB" sz="2800" dirty="0" err="1">
                <a:solidFill>
                  <a:srgbClr val="0070C0"/>
                </a:solidFill>
              </a:rPr>
              <a:t>ind</a:t>
            </a:r>
            <a:r>
              <a:rPr lang="en-GB" sz="2800" dirty="0">
                <a:solidFill>
                  <a:srgbClr val="0070C0"/>
                </a:solidFill>
              </a:rPr>
              <a:t> files</a:t>
            </a:r>
            <a:r>
              <a:rPr lang="pl-PL" sz="2800" dirty="0">
                <a:solidFill>
                  <a:srgbClr val="0070C0"/>
                </a:solidFill>
              </a:rPr>
              <a:t> quickly</a:t>
            </a: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Ability to tell the file content without opening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</a:endParaRPr>
          </a:p>
          <a:p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295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948099" y="1355649"/>
            <a:ext cx="90841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0070C0"/>
                </a:solidFill>
              </a:rPr>
              <a:t>It is important to develop standardized, naming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en-GB" sz="2800">
                <a:solidFill>
                  <a:srgbClr val="0070C0"/>
                </a:solidFill>
              </a:rPr>
              <a:t>convention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consistent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encoding of experimental factors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meaningful to you and your collaborators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give you a sense of the content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easily identify if something is missing</a:t>
            </a: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709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err="1">
                <a:solidFill>
                  <a:srgbClr val="0070C0"/>
                </a:solidFill>
              </a:rPr>
              <a:t>Include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date</a:t>
            </a:r>
            <a:r>
              <a:rPr lang="pl-PL" sz="2800">
                <a:solidFill>
                  <a:srgbClr val="0070C0"/>
                </a:solidFill>
              </a:rPr>
              <a:t> in the </a:t>
            </a:r>
            <a:r>
              <a:rPr lang="pl-PL" sz="2800" err="1">
                <a:solidFill>
                  <a:srgbClr val="0070C0"/>
                </a:solidFill>
              </a:rPr>
              <a:t>name</a:t>
            </a:r>
            <a:r>
              <a:rPr lang="pl-PL" sz="2800">
                <a:solidFill>
                  <a:srgbClr val="0070C0"/>
                </a:solidFill>
              </a:rPr>
              <a:t>.</a:t>
            </a:r>
            <a:r>
              <a:rPr lang="pl-PL" sz="2800"/>
              <a:t/>
            </a:r>
            <a:br>
              <a:rPr lang="pl-PL" sz="2800"/>
            </a:br>
            <a:r>
              <a:rPr lang="pl-PL" sz="2800"/>
              <a:t/>
            </a:r>
            <a:br>
              <a:rPr lang="pl-PL" sz="2800"/>
            </a:br>
            <a:r>
              <a:rPr lang="en-GB" sz="2400">
                <a:solidFill>
                  <a:srgbClr val="0070C0"/>
                </a:solidFill>
              </a:rPr>
              <a:t>Use YYYY-MM-DD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or</a:t>
            </a:r>
            <a:r>
              <a:rPr lang="pl-PL" sz="2400">
                <a:solidFill>
                  <a:srgbClr val="0070C0"/>
                </a:solidFill>
              </a:rPr>
              <a:t> YYYYMMDD format, </a:t>
            </a:r>
            <a:r>
              <a:rPr lang="pl-PL" sz="2400" err="1">
                <a:solidFill>
                  <a:srgbClr val="0070C0"/>
                </a:solidFill>
              </a:rPr>
              <a:t>eg</a:t>
            </a:r>
            <a:r>
              <a:rPr lang="pl-PL" sz="2400">
                <a:solidFill>
                  <a:srgbClr val="0070C0"/>
                </a:solidFill>
              </a:rPr>
              <a:t>. 20210920</a:t>
            </a:r>
            <a:r>
              <a:rPr lang="pl-PL" sz="2400"/>
              <a:t/>
            </a:r>
            <a:br>
              <a:rPr lang="pl-PL" sz="2400"/>
            </a:br>
            <a:r>
              <a:rPr lang="pl-PL" sz="2400"/>
              <a:t/>
            </a:r>
            <a:br>
              <a:rPr lang="pl-PL" sz="2400"/>
            </a:br>
            <a:r>
              <a:rPr lang="pl-PL" sz="2400" err="1">
                <a:solidFill>
                  <a:srgbClr val="0070C0"/>
                </a:solidFill>
              </a:rPr>
              <a:t>Add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date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at</a:t>
            </a:r>
            <a:r>
              <a:rPr lang="en-GB" sz="2400">
                <a:solidFill>
                  <a:srgbClr val="0070C0"/>
                </a:solidFill>
              </a:rPr>
              <a:t> the end of the file UNLESS you organize files chronologically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Include version number (if applicable)</a:t>
            </a:r>
            <a:r>
              <a:rPr lang="pl-PL" sz="2800">
                <a:solidFill>
                  <a:srgbClr val="0070C0"/>
                </a:solidFill>
              </a:rPr>
              <a:t> (</a:t>
            </a:r>
            <a:r>
              <a:rPr lang="pl-PL" sz="2800" err="1">
                <a:solidFill>
                  <a:srgbClr val="0070C0"/>
                </a:solidFill>
              </a:rPr>
              <a:t>orthogonal</a:t>
            </a:r>
            <a:r>
              <a:rPr lang="pl-PL" sz="2800">
                <a:solidFill>
                  <a:srgbClr val="0070C0"/>
                </a:solidFill>
              </a:rPr>
              <a:t> to </a:t>
            </a:r>
            <a:r>
              <a:rPr lang="pl-PL" sz="2800" err="1">
                <a:solidFill>
                  <a:srgbClr val="0070C0"/>
                </a:solidFill>
              </a:rPr>
              <a:t>date</a:t>
            </a:r>
            <a:r>
              <a:rPr lang="pl-PL" sz="2800">
                <a:solidFill>
                  <a:srgbClr val="0070C0"/>
                </a:solidFill>
              </a:rPr>
              <a:t>)</a:t>
            </a:r>
            <a:r>
              <a:rPr lang="pl-PL" sz="2800"/>
              <a:t/>
            </a:r>
            <a:br>
              <a:rPr lang="pl-PL" sz="2800"/>
            </a:br>
            <a:r>
              <a:rPr lang="pl-PL" sz="2800"/>
              <a:t/>
            </a:r>
            <a:br>
              <a:rPr lang="pl-PL" sz="2800"/>
            </a:br>
            <a:r>
              <a:rPr lang="pl-PL" sz="2400">
                <a:solidFill>
                  <a:srgbClr val="0070C0"/>
                </a:solidFill>
              </a:rPr>
              <a:t>U</a:t>
            </a:r>
            <a:r>
              <a:rPr lang="en-GB" sz="2400">
                <a:solidFill>
                  <a:srgbClr val="0070C0"/>
                </a:solidFill>
              </a:rPr>
              <a:t>se leading zeroes (i.e.: v005 instead of v5)</a:t>
            </a:r>
            <a:endParaRPr lang="en-GB" sz="2400">
              <a:solidFill>
                <a:srgbClr val="0070C0"/>
              </a:solidFill>
              <a:cs typeface="Calibr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274126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199374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 dirty="0">
                <a:solidFill>
                  <a:srgbClr val="0070C0"/>
                </a:solidFill>
              </a:rPr>
              <a:t>Do’s:</a:t>
            </a:r>
            <a:endParaRPr lang="pl-PL" sz="2800" u="sng" dirty="0">
              <a:solidFill>
                <a:srgbClr val="0070C0"/>
              </a:solidFill>
            </a:endParaRPr>
          </a:p>
          <a:p>
            <a:pPr algn="just"/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Encode biological or experimental relevant information, concisely, data category, etc. </a:t>
            </a:r>
            <a:r>
              <a:rPr lang="pl-PL" sz="2800" dirty="0"/>
              <a:t/>
            </a:r>
            <a:br>
              <a:rPr lang="pl-PL" sz="2800" dirty="0"/>
            </a:br>
            <a:r>
              <a:rPr lang="pl-PL" sz="2800" dirty="0">
                <a:solidFill>
                  <a:srgbClr val="0070C0"/>
                </a:solidFill>
              </a:rPr>
              <a:t>Example information to include: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sample, site, patient id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drug treatments, doses, names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environmental conditions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genotypes, markers, 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technique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Data operation: normalized, cleaned, detrended, clustered</a:t>
            </a:r>
            <a:r>
              <a:rPr lang="pl-PL" sz="2800" dirty="0"/>
              <a:t/>
            </a:r>
            <a:br>
              <a:rPr lang="pl-PL" sz="2800" dirty="0"/>
            </a:br>
            <a:r>
              <a:rPr lang="pl-PL" sz="2800" dirty="0"/>
              <a:t/>
            </a:r>
            <a:br>
              <a:rPr lang="pl-PL" sz="2800" dirty="0"/>
            </a:br>
            <a:endParaRPr lang="pl-PL" sz="28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1152296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Add leading zeros to numerical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Add prefixes to numerical values: eg. S003, TR005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808108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35394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Make sure the file format extension is present at the end of the name (e.g. .docx, .</a:t>
            </a:r>
            <a:r>
              <a:rPr lang="en-GB" sz="2800" err="1">
                <a:solidFill>
                  <a:srgbClr val="0070C0"/>
                </a:solidFill>
              </a:rPr>
              <a:t>xls</a:t>
            </a:r>
            <a:r>
              <a:rPr lang="pl-PL" sz="2800">
                <a:solidFill>
                  <a:srgbClr val="0070C0"/>
                </a:solidFill>
              </a:rPr>
              <a:t>x</a:t>
            </a:r>
            <a:r>
              <a:rPr lang="en-GB" sz="2800">
                <a:solidFill>
                  <a:srgbClr val="0070C0"/>
                </a:solidFill>
              </a:rPr>
              <a:t>, .mov, .</a:t>
            </a:r>
            <a:r>
              <a:rPr lang="en-GB" sz="2800" err="1">
                <a:solidFill>
                  <a:srgbClr val="0070C0"/>
                </a:solidFill>
              </a:rPr>
              <a:t>tif</a:t>
            </a:r>
            <a:r>
              <a:rPr lang="en-GB" sz="2800">
                <a:solidFill>
                  <a:srgbClr val="0070C0"/>
                </a:solidFill>
              </a:rPr>
              <a:t>)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Add a PROJECT_STRUCTURE (README) file in your top directory which details your naming convention, directory structure and abbreviations</a:t>
            </a:r>
            <a:endParaRPr lang="en-GB" sz="2800">
              <a:solidFill>
                <a:srgbClr val="0070C0"/>
              </a:solidFill>
              <a:cs typeface="Calibri"/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666971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1060003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Don'ts: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spaces (use _ or - instead)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commas</a:t>
            </a:r>
            <a:r>
              <a:rPr lang="pl-PL" sz="2800">
                <a:solidFill>
                  <a:srgbClr val="0070C0"/>
                </a:solidFill>
              </a:rPr>
              <a:t> and</a:t>
            </a:r>
            <a:r>
              <a:rPr lang="en-GB" sz="2800">
                <a:solidFill>
                  <a:srgbClr val="0070C0"/>
                </a:solidFill>
              </a:rPr>
              <a:t> special characters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en-GB" sz="2800">
                <a:solidFill>
                  <a:srgbClr val="0070C0"/>
                </a:solidFill>
              </a:rPr>
              <a:t>(e.g. ~ ! @ # $ % &lt; &gt; ?[ ] { } ‘)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language specific characters (</a:t>
            </a:r>
            <a:r>
              <a:rPr lang="en-GB" sz="2800" err="1">
                <a:solidFill>
                  <a:srgbClr val="0070C0"/>
                </a:solidFill>
              </a:rPr>
              <a:t>e.g</a:t>
            </a:r>
            <a:r>
              <a:rPr lang="en-GB" sz="2800">
                <a:solidFill>
                  <a:srgbClr val="0070C0"/>
                </a:solidFill>
              </a:rPr>
              <a:t> </a:t>
            </a:r>
            <a:r>
              <a:rPr lang="en-GB" sz="2800" err="1">
                <a:solidFill>
                  <a:srgbClr val="0070C0"/>
                </a:solidFill>
              </a:rPr>
              <a:t>óężé</a:t>
            </a:r>
            <a:r>
              <a:rPr lang="en-GB" sz="280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608211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1060003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Don'ts: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long names</a:t>
            </a:r>
            <a:r>
              <a:rPr lang="pl-PL" sz="2800">
                <a:solidFill>
                  <a:srgbClr val="0070C0"/>
                </a:solidFill>
              </a:rPr>
              <a:t> (should not exceed 30 characters)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repeating </a:t>
            </a:r>
            <a:r>
              <a:rPr lang="pl-PL" sz="2800">
                <a:solidFill>
                  <a:srgbClr val="0070C0"/>
                </a:solidFill>
              </a:rPr>
              <a:t>information from parent </a:t>
            </a:r>
            <a:r>
              <a:rPr lang="en-GB" sz="2800">
                <a:solidFill>
                  <a:srgbClr val="0070C0"/>
                </a:solidFill>
              </a:rPr>
              <a:t>elements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pl-PL" sz="28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ELN_MI_20200101.tiff</a:t>
            </a:r>
            <a:r>
              <a:rPr lang="pl-PL" sz="2800">
                <a:solidFill>
                  <a:srgbClr val="0070C0"/>
                </a:solidFill>
              </a:rPr>
              <a:t> in </a:t>
            </a:r>
            <a:r>
              <a:rPr lang="pl-PL" sz="28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Electron_Microscopy</a:t>
            </a:r>
            <a:r>
              <a:rPr lang="pl-PL" sz="2800">
                <a:solidFill>
                  <a:srgbClr val="0070C0"/>
                </a:solidFill>
              </a:rPr>
              <a:t> folder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Avoid u</a:t>
            </a:r>
            <a:r>
              <a:rPr lang="en-GB" sz="2800">
                <a:solidFill>
                  <a:srgbClr val="0070C0"/>
                </a:solidFill>
              </a:rPr>
              <a:t>s</a:t>
            </a:r>
            <a:r>
              <a:rPr lang="pl-PL" sz="2800">
                <a:solidFill>
                  <a:srgbClr val="0070C0"/>
                </a:solidFill>
              </a:rPr>
              <a:t>ing</a:t>
            </a:r>
            <a:r>
              <a:rPr lang="en-GB" sz="2800">
                <a:solidFill>
                  <a:srgbClr val="0070C0"/>
                </a:solidFill>
              </a:rPr>
              <a:t> deep paths with long names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en-GB" sz="2800">
                <a:solidFill>
                  <a:srgbClr val="0070C0"/>
                </a:solidFill>
              </a:rPr>
              <a:t>(i.e. deeply nested folders with long names)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1944087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1363735" y="1129464"/>
            <a:ext cx="9464530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Exercise 6: </a:t>
            </a:r>
          </a:p>
          <a:p>
            <a:pPr algn="ctr"/>
            <a:endParaRPr lang="en-GB" sz="2800">
              <a:solidFill>
                <a:srgbClr val="0070C0"/>
              </a:solidFill>
            </a:endParaRPr>
          </a:p>
          <a:p>
            <a:pPr algn="ctr"/>
            <a:r>
              <a:rPr lang="pl-PL" sz="2800" dirty="0">
                <a:solidFill>
                  <a:srgbClr val="0070C0"/>
                </a:solidFill>
              </a:rPr>
              <a:t>A </a:t>
            </a:r>
            <a:r>
              <a:rPr lang="pl-PL" sz="2800" dirty="0" err="1">
                <a:solidFill>
                  <a:srgbClr val="0070C0"/>
                </a:solidFill>
              </a:rPr>
              <a:t>good</a:t>
            </a:r>
            <a:r>
              <a:rPr lang="pl-PL" sz="2800" dirty="0">
                <a:solidFill>
                  <a:srgbClr val="0070C0"/>
                </a:solidFill>
              </a:rPr>
              <a:t> </a:t>
            </a:r>
            <a:r>
              <a:rPr lang="pl-PL" sz="2800" dirty="0" err="1">
                <a:solidFill>
                  <a:srgbClr val="0070C0"/>
                </a:solidFill>
              </a:rPr>
              <a:t>name</a:t>
            </a:r>
            <a:endParaRPr lang="en-GB" sz="2800" dirty="0" err="1">
              <a:solidFill>
                <a:srgbClr val="0070C0"/>
              </a:solidFill>
            </a:endParaRPr>
          </a:p>
        </p:txBody>
      </p:sp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002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GB" sz="2800" u="sng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Folders permit grouping relevant data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Folders help to keep files names short</a:t>
            </a: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1714778" y="444110"/>
            <a:ext cx="3601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Folders vs Files</a:t>
            </a:r>
          </a:p>
        </p:txBody>
      </p:sp>
    </p:spTree>
    <p:extLst>
      <p:ext uri="{BB962C8B-B14F-4D97-AF65-F5344CB8AC3E}">
        <p14:creationId xmlns:p14="http://schemas.microsoft.com/office/powerpoint/2010/main" val="3226499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1363735" y="1129464"/>
            <a:ext cx="94645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Exercise </a:t>
            </a:r>
            <a:r>
              <a:rPr lang="pl-PL" sz="2800" dirty="0">
                <a:solidFill>
                  <a:srgbClr val="0070C0"/>
                </a:solidFill>
              </a:rPr>
              <a:t>6</a:t>
            </a:r>
            <a:r>
              <a:rPr lang="en-GB" sz="2800" dirty="0">
                <a:solidFill>
                  <a:srgbClr val="0070C0"/>
                </a:solidFill>
              </a:rPr>
              <a:t>: </a:t>
            </a:r>
          </a:p>
          <a:p>
            <a:pPr algn="ctr"/>
            <a:endParaRPr lang="en-GB" sz="2800" dirty="0">
              <a:solidFill>
                <a:srgbClr val="0070C0"/>
              </a:solidFill>
            </a:endParaRPr>
          </a:p>
          <a:p>
            <a:pPr algn="ctr"/>
            <a:r>
              <a:rPr lang="en-GB" sz="2800" dirty="0">
                <a:solidFill>
                  <a:srgbClr val="0070C0"/>
                </a:solidFill>
              </a:rPr>
              <a:t>Folders vs Files</a:t>
            </a:r>
          </a:p>
        </p:txBody>
      </p:sp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6199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l-PL" sz="2800" u="sng" dirty="0">
                <a:solidFill>
                  <a:srgbClr val="0070C0"/>
                </a:solidFill>
              </a:rPr>
              <a:t>A)</a:t>
            </a:r>
            <a:endParaRPr lang="en-GB" sz="2800" u="sng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Datasets for publication (grouped by raw data, results, scripts)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Pipelines (inputs, outputs, scripts and workflow</a:t>
            </a:r>
            <a:r>
              <a:rPr lang="en-US" sz="2800" dirty="0">
                <a:solidFill>
                  <a:srgbClr val="0070C0"/>
                </a:solidFill>
              </a:rPr>
              <a:t>)</a:t>
            </a:r>
            <a:endParaRPr lang="pl-PL" sz="2800" dirty="0">
              <a:solidFill>
                <a:srgbClr val="0070C0"/>
              </a:solidFill>
            </a:endParaRPr>
          </a:p>
          <a:p>
            <a:r>
              <a:rPr lang="pl-PL" sz="2800" dirty="0">
                <a:solidFill>
                  <a:srgbClr val="0070C0"/>
                </a:solidFill>
              </a:rPr>
              <a:t>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„By Figure” or „By analisys” – data and related code next to each other</a:t>
            </a:r>
            <a:endParaRPr lang="en-GB" sz="2800" dirty="0">
              <a:solidFill>
                <a:srgbClr val="0070C0"/>
              </a:solidFill>
            </a:endParaRPr>
          </a:p>
          <a:p>
            <a:r>
              <a:rPr lang="pl-PL" sz="2800" dirty="0">
                <a:solidFill>
                  <a:srgbClr val="0070C0"/>
                </a:solidFill>
              </a:rPr>
              <a:t>C)</a:t>
            </a: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„By patient” (sample/subject) ... based on </a:t>
            </a:r>
            <a:r>
              <a:rPr lang="en-GB" sz="2800" dirty="0">
                <a:solidFill>
                  <a:srgbClr val="0070C0"/>
                </a:solidFill>
              </a:rPr>
              <a:t>Brain Imaging Data Structure BIDS</a:t>
            </a:r>
            <a:endParaRPr lang="pl-PL" sz="2800" dirty="0">
              <a:solidFill>
                <a:srgbClr val="0070C0"/>
              </a:solidFill>
            </a:endParaRPr>
          </a:p>
          <a:p>
            <a:r>
              <a:rPr lang="pl-PL" sz="2800" dirty="0">
                <a:solidFill>
                  <a:srgbClr val="0070C0"/>
                </a:solidFill>
              </a:rPr>
              <a:t>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„By conditions/treatment” – mulitple biological materials under various experimental conditions 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294330" y="444110"/>
            <a:ext cx="2442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4400" dirty="0">
                <a:solidFill>
                  <a:srgbClr val="0070C0"/>
                </a:solidFill>
              </a:rPr>
              <a:t>Exercise 6</a:t>
            </a:r>
            <a:endParaRPr lang="en-GB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628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742" y="1301262"/>
            <a:ext cx="71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2968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Outcomes</a:t>
            </a:r>
            <a:r>
              <a:rPr lang="en-GB">
                <a:solidFill>
                  <a:srgbClr val="0070C0"/>
                </a:solidFill>
              </a:rPr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>
                <a:solidFill>
                  <a:srgbClr val="0070C0"/>
                </a:solidFill>
              </a:rPr>
              <a:t>Collaboration</a:t>
            </a:r>
          </a:p>
          <a:p>
            <a:r>
              <a:rPr lang="pl-PL">
                <a:solidFill>
                  <a:srgbClr val="0070C0"/>
                </a:solidFill>
              </a:rPr>
              <a:t>Speed</a:t>
            </a:r>
          </a:p>
          <a:p>
            <a:r>
              <a:rPr lang="pl-PL">
                <a:solidFill>
                  <a:srgbClr val="0070C0"/>
                </a:solidFill>
              </a:rPr>
              <a:t>Unpulished / negative results</a:t>
            </a:r>
          </a:p>
          <a:p>
            <a:r>
              <a:rPr lang="pl-PL">
                <a:solidFill>
                  <a:srgbClr val="0070C0"/>
                </a:solidFill>
              </a:rPr>
              <a:t>Re-use</a:t>
            </a:r>
          </a:p>
          <a:p>
            <a:r>
              <a:rPr lang="pl-PL">
                <a:solidFill>
                  <a:srgbClr val="0070C0"/>
                </a:solidFill>
              </a:rPr>
              <a:t>Learn by example</a:t>
            </a:r>
          </a:p>
          <a:p>
            <a:r>
              <a:rPr lang="pl-PL">
                <a:solidFill>
                  <a:srgbClr val="0070C0"/>
                </a:solidFill>
              </a:rPr>
              <a:t>Feedback</a:t>
            </a:r>
          </a:p>
          <a:p>
            <a:endParaRPr lang="pl-PL"/>
          </a:p>
          <a:p>
            <a:endParaRPr lang="pl-PL"/>
          </a:p>
          <a:p>
            <a:endParaRPr lang="pl-PL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14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Sharing as part of the workflow</a:t>
            </a:r>
            <a:endParaRPr lang="en-GB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89775" y="1135453"/>
            <a:ext cx="3876021" cy="3915317"/>
            <a:chOff x="2051720" y="1700808"/>
            <a:chExt cx="4633544" cy="4680520"/>
          </a:xfrm>
        </p:grpSpPr>
        <p:grpSp>
          <p:nvGrpSpPr>
            <p:cNvPr id="5" name="Group 4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Right Arrow 5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ight Arrow 6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Arrow 7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Arrow 8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Arrow 9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ight Arrow 10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3035359" y="1083188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2017903" y="3319325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/>
              <a:t>Time and effort</a:t>
            </a:r>
            <a:endParaRPr lang="en-GB" sz="1600"/>
          </a:p>
        </p:txBody>
      </p:sp>
      <p:sp>
        <p:nvSpPr>
          <p:cNvPr id="33" name="Rectangle 32"/>
          <p:cNvSpPr/>
          <p:nvPr/>
        </p:nvSpPr>
        <p:spPr>
          <a:xfrm>
            <a:off x="3211997" y="1510141"/>
            <a:ext cx="648072" cy="460851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/>
          <p:cNvGrpSpPr/>
          <p:nvPr/>
        </p:nvGrpSpPr>
        <p:grpSpPr>
          <a:xfrm>
            <a:off x="3541430" y="1135455"/>
            <a:ext cx="1425574" cy="1079202"/>
            <a:chOff x="1589065" y="1341402"/>
            <a:chExt cx="1425574" cy="1079202"/>
          </a:xfrm>
        </p:grpSpPr>
        <p:sp>
          <p:nvSpPr>
            <p:cNvPr id="35" name="AutoShape 17"/>
            <p:cNvSpPr>
              <a:spLocks noChangeArrowheads="1"/>
            </p:cNvSpPr>
            <p:nvPr/>
          </p:nvSpPr>
          <p:spPr bwMode="auto">
            <a:xfrm rot="16200000">
              <a:off x="2076427" y="1396964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rot="16200000">
              <a:off x="1901802" y="120328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" name="AutoShape 17"/>
            <p:cNvSpPr>
              <a:spLocks noChangeArrowheads="1"/>
            </p:cNvSpPr>
            <p:nvPr/>
          </p:nvSpPr>
          <p:spPr bwMode="auto">
            <a:xfrm rot="16200000">
              <a:off x="1727178" y="148239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653622" y="6412881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5063896" y="6382597"/>
            <a:ext cx="344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work necessary to make outputs suitable for sharing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743049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Sharing as part of the workflow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 rot="16200000">
            <a:off x="5629545" y="4470546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272551" y="5303696"/>
            <a:ext cx="648072" cy="828408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272551" y="5156614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77415" y="4716390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8605936" y="4569309"/>
            <a:ext cx="648072" cy="1548881"/>
            <a:chOff x="7081936" y="4265240"/>
            <a:chExt cx="648072" cy="2042420"/>
          </a:xfrm>
        </p:grpSpPr>
        <p:sp>
          <p:nvSpPr>
            <p:cNvPr id="11" name="Rectangle 10"/>
            <p:cNvSpPr/>
            <p:nvPr/>
          </p:nvSpPr>
          <p:spPr>
            <a:xfrm>
              <a:off x="7081936" y="4488535"/>
              <a:ext cx="648072" cy="18191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81936" y="4265240"/>
              <a:ext cx="648072" cy="193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9973" y="4033311"/>
            <a:ext cx="1250949" cy="818419"/>
            <a:chOff x="7403910" y="3655160"/>
            <a:chExt cx="1250949" cy="1079202"/>
          </a:xfrm>
        </p:grpSpPr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rot="16200000">
              <a:off x="7716647" y="3517047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 rot="16200000">
              <a:off x="7542023" y="379614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27889" y="4329436"/>
            <a:ext cx="1250949" cy="818419"/>
            <a:chOff x="5567542" y="3933712"/>
            <a:chExt cx="1250949" cy="1079202"/>
          </a:xfrm>
        </p:grpSpPr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rot="16200000">
              <a:off x="5880279" y="379559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 rot="16200000">
              <a:off x="5705655" y="407470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91599" y="4724530"/>
            <a:ext cx="652355" cy="1407574"/>
            <a:chOff x="6877415" y="4914000"/>
            <a:chExt cx="652355" cy="1407574"/>
          </a:xfrm>
        </p:grpSpPr>
        <p:sp>
          <p:nvSpPr>
            <p:cNvPr id="20" name="Rectangle 19"/>
            <p:cNvSpPr/>
            <p:nvPr/>
          </p:nvSpPr>
          <p:spPr>
            <a:xfrm>
              <a:off x="6877415" y="5056305"/>
              <a:ext cx="648072" cy="126526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1698" y="4914000"/>
              <a:ext cx="648072" cy="14708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89775" y="1151932"/>
            <a:ext cx="3876021" cy="3915317"/>
            <a:chOff x="2051720" y="1700808"/>
            <a:chExt cx="4633544" cy="4680520"/>
          </a:xfrm>
        </p:grpSpPr>
        <p:grpSp>
          <p:nvGrpSpPr>
            <p:cNvPr id="23" name="Group 22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4" name="Right Arrow 23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ight Arrow 24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ight Arrow 25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ight Arrow 26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ight Arrow 28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AutoShape 17"/>
          <p:cNvSpPr>
            <a:spLocks noChangeArrowheads="1"/>
          </p:cNvSpPr>
          <p:nvPr/>
        </p:nvSpPr>
        <p:spPr bwMode="auto">
          <a:xfrm rot="16200000">
            <a:off x="5831371" y="4598238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76984" y="1099667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3459528" y="3335804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/>
              <a:t>Time and effort</a:t>
            </a:r>
            <a:endParaRPr lang="en-GB" sz="1600"/>
          </a:p>
        </p:txBody>
      </p:sp>
      <p:sp>
        <p:nvSpPr>
          <p:cNvPr id="52" name="Rectangle 51"/>
          <p:cNvSpPr/>
          <p:nvPr/>
        </p:nvSpPr>
        <p:spPr>
          <a:xfrm>
            <a:off x="4093449" y="6429360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4503723" y="6399076"/>
            <a:ext cx="346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work necessary to make outputs suitable for sharing</a:t>
            </a:r>
            <a:endParaRPr lang="en-GB" sz="1200"/>
          </a:p>
        </p:txBody>
      </p:sp>
      <p:sp>
        <p:nvSpPr>
          <p:cNvPr id="54" name="Rectangle 53"/>
          <p:cNvSpPr/>
          <p:nvPr/>
        </p:nvSpPr>
        <p:spPr>
          <a:xfrm>
            <a:off x="8114539" y="6431101"/>
            <a:ext cx="404414" cy="197924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8524813" y="6400817"/>
            <a:ext cx="20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standard research operations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657430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9A1F-3303-4E66-8117-115660569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Data Management Planning: What? Why?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ED0D-B258-4C4C-8668-D79CFE51BF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1280" y="1330035"/>
            <a:ext cx="10702576" cy="513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What: thinking </a:t>
            </a:r>
            <a:r>
              <a:rPr lang="pl-PL" sz="2600" dirty="0"/>
              <a:t>what data you will generate</a:t>
            </a:r>
            <a:endParaRPr lang="en-GB" sz="2600" dirty="0"/>
          </a:p>
          <a:p>
            <a:r>
              <a:rPr lang="pl-PL" sz="2400" b="0" dirty="0">
                <a:solidFill>
                  <a:srgbClr val="0070C0"/>
                </a:solidFill>
              </a:rPr>
              <a:t>Types of data, format, volume of the data</a:t>
            </a:r>
            <a:endParaRPr lang="en-GB" sz="2400" b="0" dirty="0">
              <a:solidFill>
                <a:srgbClr val="0070C0"/>
              </a:solidFill>
            </a:endParaRPr>
          </a:p>
          <a:p>
            <a:endParaRPr lang="pl-PL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l-PL" sz="2600" dirty="0"/>
              <a:t>How</a:t>
            </a:r>
            <a:r>
              <a:rPr lang="en-GB" sz="2600" dirty="0"/>
              <a:t>: thinking about how you will</a:t>
            </a:r>
          </a:p>
          <a:p>
            <a:r>
              <a:rPr lang="en-GB" sz="2400" dirty="0">
                <a:solidFill>
                  <a:srgbClr val="0070C0"/>
                </a:solidFill>
              </a:rPr>
              <a:t>Organise, d</a:t>
            </a:r>
            <a:r>
              <a:rPr lang="pl-PL" sz="2400" dirty="0">
                <a:solidFill>
                  <a:srgbClr val="0070C0"/>
                </a:solidFill>
              </a:rPr>
              <a:t>escribe</a:t>
            </a:r>
            <a:r>
              <a:rPr lang="en-GB" sz="2400" dirty="0">
                <a:solidFill>
                  <a:srgbClr val="0070C0"/>
                </a:solidFill>
              </a:rPr>
              <a:t>, securely store, and back your data up</a:t>
            </a:r>
          </a:p>
          <a:p>
            <a:endParaRPr lang="en-GB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/>
              <a:t>W</a:t>
            </a:r>
            <a:r>
              <a:rPr lang="pl-PL" dirty="0"/>
              <a:t>here</a:t>
            </a:r>
            <a:r>
              <a:rPr lang="en-GB" dirty="0"/>
              <a:t>: to ensure your data is available for </a:t>
            </a:r>
            <a:r>
              <a:rPr lang="pl-PL" dirty="0"/>
              <a:t>replication re-use</a:t>
            </a:r>
            <a:r>
              <a:rPr lang="en-GB" dirty="0"/>
              <a:t>:</a:t>
            </a:r>
          </a:p>
          <a:p>
            <a:r>
              <a:rPr lang="pl-PL" sz="2400" dirty="0">
                <a:solidFill>
                  <a:srgbClr val="0070C0"/>
                </a:solidFill>
              </a:rPr>
              <a:t>archiving, publishing, conditions of re-use</a:t>
            </a:r>
            <a:endParaRPr lang="en-GB" sz="2400" b="0" dirty="0">
              <a:solidFill>
                <a:srgbClr val="0070C0"/>
              </a:solidFill>
            </a:endParaRPr>
          </a:p>
          <a:p>
            <a:endParaRPr lang="en-GB" sz="2400" b="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2699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940F9-1309-4FEE-96C3-541F637FE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solidFill>
                  <a:srgbClr val="0070C0"/>
                </a:solidFill>
              </a:rPr>
              <a:t>DMP example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1CABE2-8F07-4DC3-93C1-F22156911D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https://www.wiki.ed.ac.uk/x/yesNGQ</a:t>
            </a:r>
            <a:r>
              <a:rPr lang="pl-PL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6074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hatch\Desktop\dora-logo 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662" y="365125"/>
            <a:ext cx="9138138" cy="1325563"/>
          </a:xfrm>
        </p:spPr>
        <p:txBody>
          <a:bodyPr/>
          <a:lstStyle/>
          <a:p>
            <a:r>
              <a:rPr lang="en-GB" dirty="0"/>
              <a:t>DORA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Declaration on Research Assessment</a:t>
            </a:r>
          </a:p>
          <a:p>
            <a:r>
              <a:rPr lang="en-GB" dirty="0">
                <a:solidFill>
                  <a:srgbClr val="0070C0"/>
                </a:solidFill>
              </a:rPr>
              <a:t>the need to eliminate the use of journal-based metrics, such as Journal Impact Factors, in funding, appointment, and promotion considerations;</a:t>
            </a:r>
          </a:p>
          <a:p>
            <a:r>
              <a:rPr lang="en-GB" dirty="0">
                <a:solidFill>
                  <a:srgbClr val="0070C0"/>
                </a:solidFill>
              </a:rPr>
              <a:t>the need to assess research on its own merits rather than on the basis of the journal </a:t>
            </a:r>
          </a:p>
          <a:p>
            <a:r>
              <a:rPr lang="en-GB" dirty="0">
                <a:solidFill>
                  <a:srgbClr val="0070C0"/>
                </a:solidFill>
              </a:rPr>
              <a:t>the need to capitalise on the opportunities provided by online publication (such as relaxing unnecessary limits … exploring new indicators of significance and impact)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CREDITS [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2119098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 CV</a:t>
            </a:r>
            <a:r>
              <a:rPr lang="pl-PL" dirty="0"/>
              <a:t>s are comming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IE" dirty="0"/>
              <a:t>Generation of Knowledge</a:t>
            </a:r>
            <a:endParaRPr lang="en-GB" dirty="0"/>
          </a:p>
          <a:p>
            <a:pPr lvl="0">
              <a:lnSpc>
                <a:spcPct val="150000"/>
              </a:lnSpc>
            </a:pPr>
            <a:r>
              <a:rPr lang="en-IE" dirty="0"/>
              <a:t>Development of Individuals and Collaborations  </a:t>
            </a:r>
            <a:endParaRPr lang="en-GB" dirty="0"/>
          </a:p>
          <a:p>
            <a:pPr lvl="0">
              <a:lnSpc>
                <a:spcPct val="150000"/>
              </a:lnSpc>
            </a:pPr>
            <a:r>
              <a:rPr lang="en-IE" dirty="0"/>
              <a:t>Supporting Broader Society and the Economy  </a:t>
            </a:r>
            <a:endParaRPr lang="en-GB" dirty="0"/>
          </a:p>
          <a:p>
            <a:pPr lvl="0">
              <a:lnSpc>
                <a:spcPct val="150000"/>
              </a:lnSpc>
            </a:pPr>
            <a:r>
              <a:rPr lang="en-IE" dirty="0"/>
              <a:t>Supporting the Research Community </a:t>
            </a:r>
            <a:endParaRPr lang="en-GB" dirty="0"/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958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 broad definition of ‘output’ is used, such as datasets, patents and software.</a:t>
            </a:r>
          </a:p>
          <a:p>
            <a:pPr>
              <a:lnSpc>
                <a:spcPct val="150000"/>
              </a:lnSpc>
            </a:pPr>
            <a:r>
              <a:rPr lang="en-GB" dirty="0"/>
              <a:t>Special attention is paid to Open Science, which outputs are openly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New metrics: retweets, online views and downloads, discussions, presence in mass media technology platforms</a:t>
            </a:r>
            <a:endParaRPr lang="en-GB" dirty="0"/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0565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is </a:t>
            </a:r>
            <a:r>
              <a:rPr lang="pl-PL" dirty="0"/>
              <a:t>easier to </a:t>
            </a:r>
            <a:r>
              <a:rPr lang="pl-PL"/>
              <a:t>be prep</a:t>
            </a:r>
            <a:r>
              <a:rPr lang="en-GB"/>
              <a:t>a</a:t>
            </a:r>
            <a:r>
              <a:rPr lang="pl-PL"/>
              <a:t>red </a:t>
            </a:r>
            <a:r>
              <a:rPr lang="pl-PL" dirty="0"/>
              <a:t>than to fake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It takes time to make the outputs public</a:t>
            </a:r>
          </a:p>
          <a:p>
            <a:pPr>
              <a:lnSpc>
                <a:spcPct val="150000"/>
              </a:lnSpc>
            </a:pPr>
            <a:r>
              <a:rPr lang="en-GB" dirty="0"/>
              <a:t>The quality of open outputs is easy to assess</a:t>
            </a:r>
          </a:p>
          <a:p>
            <a:pPr>
              <a:lnSpc>
                <a:spcPct val="150000"/>
              </a:lnSpc>
            </a:pPr>
            <a:r>
              <a:rPr lang="en-GB" dirty="0"/>
              <a:t>Timestamps 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7878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>
                <a:solidFill>
                  <a:srgbClr val="0070C0"/>
                </a:solidFill>
              </a:rPr>
              <a:t>You want to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</a:rPr>
              <a:t>Have as many public outputs as possible:</a:t>
            </a: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r>
              <a:rPr lang="pl-PL" dirty="0">
                <a:solidFill>
                  <a:srgbClr val="0070C0"/>
                </a:solidFill>
              </a:rPr>
              <a:t>Datasets in public repositories</a:t>
            </a:r>
          </a:p>
          <a:p>
            <a:r>
              <a:rPr lang="pl-PL" dirty="0">
                <a:solidFill>
                  <a:srgbClr val="0070C0"/>
                </a:solidFill>
              </a:rPr>
              <a:t>Public protocols</a:t>
            </a:r>
          </a:p>
          <a:p>
            <a:r>
              <a:rPr lang="pl-PL" dirty="0">
                <a:solidFill>
                  <a:srgbClr val="0070C0"/>
                </a:solidFill>
              </a:rPr>
              <a:t>Code packages</a:t>
            </a:r>
          </a:p>
          <a:p>
            <a:r>
              <a:rPr lang="pl-PL" dirty="0">
                <a:solidFill>
                  <a:srgbClr val="0070C0"/>
                </a:solidFill>
              </a:rPr>
              <a:t>Public engagement</a:t>
            </a:r>
          </a:p>
          <a:p>
            <a:r>
              <a:rPr lang="pl-PL" dirty="0" err="1">
                <a:solidFill>
                  <a:srgbClr val="0070C0"/>
                </a:solidFill>
              </a:rPr>
              <a:t>Involvement</a:t>
            </a:r>
            <a:r>
              <a:rPr lang="pl-PL" dirty="0">
                <a:solidFill>
                  <a:srgbClr val="0070C0"/>
                </a:solidFill>
              </a:rPr>
              <a:t> in </a:t>
            </a:r>
            <a:r>
              <a:rPr lang="pl-PL" dirty="0" err="1">
                <a:solidFill>
                  <a:srgbClr val="0070C0"/>
                </a:solidFill>
              </a:rPr>
              <a:t>Community</a:t>
            </a:r>
            <a:r>
              <a:rPr lang="pl-PL" dirty="0">
                <a:solidFill>
                  <a:srgbClr val="0070C0"/>
                </a:solidFill>
              </a:rPr>
              <a:t> </a:t>
            </a:r>
            <a:r>
              <a:rPr lang="pl-PL" dirty="0" err="1">
                <a:solidFill>
                  <a:srgbClr val="0070C0"/>
                </a:solidFill>
              </a:rPr>
              <a:t>groups</a:t>
            </a:r>
            <a:r>
              <a:rPr lang="pl-PL" dirty="0">
                <a:solidFill>
                  <a:srgbClr val="0070C0"/>
                </a:solidFill>
              </a:rPr>
              <a:t>, student </a:t>
            </a:r>
            <a:r>
              <a:rPr lang="pl-PL" dirty="0" err="1">
                <a:solidFill>
                  <a:srgbClr val="0070C0"/>
                </a:solidFill>
              </a:rPr>
              <a:t>groups</a:t>
            </a:r>
            <a:r>
              <a:rPr lang="pl-PL" dirty="0">
                <a:solidFill>
                  <a:srgbClr val="0070C0"/>
                </a:solidFill>
              </a:rPr>
              <a:t> </a:t>
            </a:r>
            <a:r>
              <a:rPr lang="pl-PL" dirty="0" err="1">
                <a:solidFill>
                  <a:srgbClr val="0070C0"/>
                </a:solidFill>
              </a:rPr>
              <a:t>etc</a:t>
            </a:r>
            <a:endParaRPr lang="pl-PL" dirty="0" err="1">
              <a:solidFill>
                <a:srgbClr val="0070C0"/>
              </a:solidFill>
              <a:cs typeface="Calibri"/>
            </a:endParaRP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  <a:cs typeface="Calibri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</a:rPr>
              <a:t>for your Narrative CVs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4841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30428" cy="4351338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</a:rPr>
              <a:t>Practical recipes and guides:</a:t>
            </a:r>
          </a:p>
          <a:p>
            <a:r>
              <a:rPr lang="en-GB" sz="2400" dirty="0">
                <a:solidFill>
                  <a:srgbClr val="0070C0"/>
                </a:solidFill>
                <a:hlinkClick r:id="rId2"/>
              </a:rPr>
              <a:t>https://faircookbook.elixir-europe.org/</a:t>
            </a: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  <a:hlinkClick r:id="rId3"/>
              </a:rPr>
              <a:t>https://rdmkit.elixir-europe.org/</a:t>
            </a:r>
            <a:endParaRPr lang="pl-PL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</a:rPr>
              <a:t>Training </a:t>
            </a:r>
          </a:p>
          <a:p>
            <a:r>
              <a:rPr lang="en-GB" sz="2400" dirty="0">
                <a:solidFill>
                  <a:srgbClr val="0070C0"/>
                </a:solidFill>
              </a:rPr>
              <a:t>FAIR in (bio) practice</a:t>
            </a:r>
            <a:r>
              <a:rPr lang="pl-PL" sz="2400" dirty="0">
                <a:solidFill>
                  <a:srgbClr val="0070C0"/>
                </a:solidFill>
              </a:rPr>
              <a:t/>
            </a:r>
            <a:br>
              <a:rPr lang="pl-PL" sz="2400" dirty="0">
                <a:solidFill>
                  <a:srgbClr val="0070C0"/>
                </a:solidFill>
              </a:rPr>
            </a:br>
            <a:r>
              <a:rPr lang="en-GB" sz="2400" dirty="0">
                <a:solidFill>
                  <a:srgbClr val="0070C0"/>
                </a:solidFill>
              </a:rPr>
              <a:t>https://carpentries-incubator.github.io/fair-bio-practice/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28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“stick”</a:t>
            </a:r>
          </a:p>
          <a:p>
            <a:r>
              <a:rPr lang="en-GB" sz="2400">
                <a:solidFill>
                  <a:srgbClr val="0070C0"/>
                </a:solidFill>
              </a:rPr>
              <a:t>Large UK funding bodies such as The </a:t>
            </a:r>
            <a:r>
              <a:rPr lang="en-GB" sz="2400" err="1">
                <a:solidFill>
                  <a:srgbClr val="0070C0"/>
                </a:solidFill>
              </a:rPr>
              <a:t>Wellcome</a:t>
            </a:r>
            <a:r>
              <a:rPr lang="en-GB" sz="2400">
                <a:solidFill>
                  <a:srgbClr val="0070C0"/>
                </a:solidFill>
              </a:rPr>
              <a:t> Trust are big supporters of Open Science</a:t>
            </a:r>
          </a:p>
          <a:p>
            <a:endParaRPr lang="en-GB" sz="240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“carrot”</a:t>
            </a:r>
          </a:p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….</a:t>
            </a:r>
          </a:p>
          <a:p>
            <a:endParaRPr lang="en-GB" sz="240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525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rgbClr val="0070C0"/>
                </a:solidFill>
              </a:rPr>
              <a:t>Quiz and feedback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891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FAIR in (bio) practice - </a:t>
            </a:r>
            <a:r>
              <a:rPr lang="pl-PL" dirty="0">
                <a:solidFill>
                  <a:srgbClr val="0070C0"/>
                </a:solidFill>
              </a:rPr>
              <a:t>workshop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876800" cy="4351338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Introduction to Open Science and FAIR</a:t>
            </a:r>
          </a:p>
          <a:p>
            <a:r>
              <a:rPr lang="en-GB" dirty="0">
                <a:solidFill>
                  <a:srgbClr val="0070C0"/>
                </a:solidFill>
              </a:rPr>
              <a:t>IP, Licensing and Openness </a:t>
            </a:r>
          </a:p>
          <a:p>
            <a:r>
              <a:rPr lang="en-GB" dirty="0">
                <a:solidFill>
                  <a:srgbClr val="0070C0"/>
                </a:solidFill>
              </a:rPr>
              <a:t>Metadata </a:t>
            </a:r>
          </a:p>
          <a:p>
            <a:r>
              <a:rPr lang="en-GB" dirty="0">
                <a:solidFill>
                  <a:srgbClr val="0070C0"/>
                </a:solidFill>
              </a:rPr>
              <a:t>Ontologies</a:t>
            </a:r>
          </a:p>
          <a:p>
            <a:r>
              <a:rPr lang="en-GB" dirty="0">
                <a:solidFill>
                  <a:srgbClr val="0070C0"/>
                </a:solidFill>
              </a:rPr>
              <a:t>(Meta)data in Excel</a:t>
            </a:r>
          </a:p>
          <a:p>
            <a:r>
              <a:rPr lang="en-GB" dirty="0">
                <a:solidFill>
                  <a:srgbClr val="0070C0"/>
                </a:solidFill>
              </a:rPr>
              <a:t>Record keeping</a:t>
            </a:r>
          </a:p>
          <a:p>
            <a:r>
              <a:rPr lang="en-GB" dirty="0">
                <a:solidFill>
                  <a:srgbClr val="0070C0"/>
                </a:solidFill>
              </a:rPr>
              <a:t>Working with files</a:t>
            </a:r>
          </a:p>
          <a:p>
            <a:endParaRPr lang="en-GB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04560" y="1825625"/>
            <a:ext cx="5364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Reusable analysis - </a:t>
            </a:r>
            <a:r>
              <a:rPr lang="en-GB" dirty="0" err="1"/>
              <a:t>Jupyter</a:t>
            </a:r>
            <a:endParaRPr lang="en-GB" dirty="0"/>
          </a:p>
          <a:p>
            <a:r>
              <a:rPr lang="en-GB" dirty="0"/>
              <a:t>Version control </a:t>
            </a:r>
          </a:p>
          <a:p>
            <a:r>
              <a:rPr lang="en-GB" dirty="0"/>
              <a:t>Templates  </a:t>
            </a:r>
          </a:p>
          <a:p>
            <a:r>
              <a:rPr lang="en-GB" dirty="0"/>
              <a:t>Public repositories</a:t>
            </a:r>
          </a:p>
          <a:p>
            <a:r>
              <a:rPr lang="pl-PL" dirty="0"/>
              <a:t>Writing </a:t>
            </a:r>
            <a:r>
              <a:rPr lang="en-GB" dirty="0"/>
              <a:t>Data Management Plan</a:t>
            </a:r>
            <a:r>
              <a:rPr lang="pl-PL" dirty="0"/>
              <a:t>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82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Your m</a:t>
            </a:r>
            <a:r>
              <a:rPr lang="en-GB" err="1">
                <a:solidFill>
                  <a:srgbClr val="0070C0"/>
                </a:solidFill>
              </a:rPr>
              <a:t>otivat</a:t>
            </a:r>
            <a:r>
              <a:rPr lang="pl-PL">
                <a:solidFill>
                  <a:srgbClr val="0070C0"/>
                </a:solidFill>
              </a:rPr>
              <a:t>ors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….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403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</TotalTime>
  <Words>3417</Words>
  <Application>Microsoft Office PowerPoint</Application>
  <PresentationFormat>Widescreen</PresentationFormat>
  <Paragraphs>544</Paragraphs>
  <Slides>81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Arial</vt:lpstr>
      <vt:lpstr>Calibri</vt:lpstr>
      <vt:lpstr>Calibri Light</vt:lpstr>
      <vt:lpstr>Corbel</vt:lpstr>
      <vt:lpstr>Courier New</vt:lpstr>
      <vt:lpstr>Times New Roman</vt:lpstr>
      <vt:lpstr>Ubuntu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Open Science</vt:lpstr>
      <vt:lpstr>Open Science</vt:lpstr>
      <vt:lpstr>Open Science</vt:lpstr>
      <vt:lpstr>Outcomes of Openness</vt:lpstr>
      <vt:lpstr>Motivation</vt:lpstr>
      <vt:lpstr>Your motivators</vt:lpstr>
      <vt:lpstr>But how (not) to share in practice</vt:lpstr>
      <vt:lpstr>Data from publications</vt:lpstr>
      <vt:lpstr>Impossible protocol</vt:lpstr>
      <vt:lpstr>Impossible average</vt:lpstr>
      <vt:lpstr>Impossible average</vt:lpstr>
      <vt:lpstr>Impossible average</vt:lpstr>
      <vt:lpstr>Impossible average</vt:lpstr>
      <vt:lpstr>Common problems</vt:lpstr>
      <vt:lpstr>Typical problems</vt:lpstr>
      <vt:lpstr>FAIR principles</vt:lpstr>
      <vt:lpstr>FAIR principles</vt:lpstr>
      <vt:lpstr>FAIR in biological practice</vt:lpstr>
      <vt:lpstr>FAIR in biological practice</vt:lpstr>
      <vt:lpstr>FAIR in biological practice</vt:lpstr>
      <vt:lpstr>FAIR and You</vt:lpstr>
      <vt:lpstr>FAIR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(Meta)data in Excel </vt:lpstr>
      <vt:lpstr>Exercise 1</vt:lpstr>
      <vt:lpstr>Exercise 1: Solution</vt:lpstr>
      <vt:lpstr>Exercise 1: Solution</vt:lpstr>
      <vt:lpstr>Exercise 1: Solution</vt:lpstr>
      <vt:lpstr>Exercise 1: Solution</vt:lpstr>
      <vt:lpstr>Exercise 1: Solution</vt:lpstr>
      <vt:lpstr>Exercise 1: Solution</vt:lpstr>
      <vt:lpstr>Common Spreadsheet errors</vt:lpstr>
      <vt:lpstr>Common Spreadsheet errors</vt:lpstr>
      <vt:lpstr>Common Spreadsheet errors</vt:lpstr>
      <vt:lpstr>Common Spreadsheet errors</vt:lpstr>
      <vt:lpstr>Common Spreadsheet errors</vt:lpstr>
      <vt:lpstr>Common Spreadsheet errors</vt:lpstr>
      <vt:lpstr>Common Spreadsheet errors</vt:lpstr>
      <vt:lpstr>Dates</vt:lpstr>
      <vt:lpstr>Outsmarted by Excel</vt:lpstr>
      <vt:lpstr>To use or not to use Excel</vt:lpstr>
      <vt:lpstr>Cleaning data with OpenRefine</vt:lpstr>
      <vt:lpstr>(Meta)data in tables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Sharing as part of the workflow</vt:lpstr>
      <vt:lpstr>Sharing as part of the workflow</vt:lpstr>
      <vt:lpstr>Data Management Planning: What? Why? How?</vt:lpstr>
      <vt:lpstr>DMP example</vt:lpstr>
      <vt:lpstr>DORA</vt:lpstr>
      <vt:lpstr>Narrative CVs are comming</vt:lpstr>
      <vt:lpstr>Narrative CV</vt:lpstr>
      <vt:lpstr>It is easier to be prepared than to fake it</vt:lpstr>
      <vt:lpstr>You want to</vt:lpstr>
      <vt:lpstr>Learning</vt:lpstr>
      <vt:lpstr>Quiz and feedback</vt:lpstr>
      <vt:lpstr>FAIR in (bio) practice -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Tomasz Zielinski</dc:creator>
  <cp:lastModifiedBy>Tomasz Zielinski</cp:lastModifiedBy>
  <cp:revision>62</cp:revision>
  <dcterms:created xsi:type="dcterms:W3CDTF">2022-10-14T11:22:18Z</dcterms:created>
  <dcterms:modified xsi:type="dcterms:W3CDTF">2023-06-22T14:56:51Z</dcterms:modified>
</cp:coreProperties>
</file>